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  <p:sldMasterId id="2147483687" r:id="rId2"/>
    <p:sldMasterId id="2147483688" r:id="rId3"/>
  </p:sldMasterIdLst>
  <p:notesMasterIdLst>
    <p:notesMasterId r:id="rId14"/>
  </p:notesMasterIdLst>
  <p:handoutMasterIdLst>
    <p:handoutMasterId r:id="rId15"/>
  </p:handoutMasterIdLst>
  <p:sldIdLst>
    <p:sldId id="256" r:id="rId4"/>
    <p:sldId id="257" r:id="rId5"/>
    <p:sldId id="258" r:id="rId6"/>
    <p:sldId id="260" r:id="rId7"/>
    <p:sldId id="262" r:id="rId8"/>
    <p:sldId id="263" r:id="rId9"/>
    <p:sldId id="261" r:id="rId10"/>
    <p:sldId id="264" r:id="rId11"/>
    <p:sldId id="267" r:id="rId12"/>
    <p:sldId id="266" r:id="rId13"/>
  </p:sldIdLst>
  <p:sldSz cx="9144000" cy="6858000" type="screen4x3"/>
  <p:notesSz cx="6858000" cy="9240838"/>
  <p:embeddedFontLst>
    <p:embeddedFont>
      <p:font typeface="Garamond" panose="02020404030301010803" pitchFamily="18" charset="0"/>
      <p:regular r:id="rId16"/>
      <p:bold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acy Biggs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8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121" cy="4637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313" y="0"/>
            <a:ext cx="2971121" cy="4637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4B4C2-9371-4A2B-B321-39ECE5E6B665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7049"/>
            <a:ext cx="2971121" cy="4637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313" y="8777049"/>
            <a:ext cx="2971121" cy="4637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F9718-24DF-47FE-AC12-2F6928291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11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204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4" y="0"/>
            <a:ext cx="2971800" cy="46204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20775" y="693738"/>
            <a:ext cx="461645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89400"/>
            <a:ext cx="5486400" cy="415837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777193"/>
            <a:ext cx="2971800" cy="46204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4" y="8777193"/>
            <a:ext cx="2971800" cy="462042"/>
          </a:xfrm>
          <a:prstGeom prst="rect">
            <a:avLst/>
          </a:prstGeom>
          <a:noFill/>
          <a:ln>
            <a:noFill/>
          </a:ln>
        </p:spPr>
        <p:txBody>
          <a:bodyPr wrap="square" lIns="92500" tIns="46250" rIns="92500" bIns="462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292015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89400"/>
            <a:ext cx="5486400" cy="4158377"/>
          </a:xfrm>
          <a:prstGeom prst="rect">
            <a:avLst/>
          </a:prstGeom>
          <a:noFill/>
          <a:ln>
            <a:noFill/>
          </a:ln>
        </p:spPr>
        <p:txBody>
          <a:bodyPr wrap="square" lIns="92500" tIns="46250" rIns="92500" bIns="46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3884614" y="8777193"/>
            <a:ext cx="2971800" cy="462042"/>
          </a:xfrm>
          <a:prstGeom prst="rect">
            <a:avLst/>
          </a:prstGeom>
          <a:noFill/>
          <a:ln>
            <a:noFill/>
          </a:ln>
        </p:spPr>
        <p:txBody>
          <a:bodyPr wrap="square" lIns="92500" tIns="46250" rIns="92500" bIns="462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6206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89400"/>
            <a:ext cx="5486331" cy="415834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674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89400"/>
            <a:ext cx="5486400" cy="4158377"/>
          </a:xfrm>
          <a:prstGeom prst="rect">
            <a:avLst/>
          </a:prstGeom>
          <a:noFill/>
          <a:ln>
            <a:noFill/>
          </a:ln>
        </p:spPr>
        <p:txBody>
          <a:bodyPr wrap="square" lIns="92500" tIns="46250" rIns="92500" bIns="46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3884614" y="8777193"/>
            <a:ext cx="2971800" cy="462042"/>
          </a:xfrm>
          <a:prstGeom prst="rect">
            <a:avLst/>
          </a:prstGeom>
          <a:noFill/>
          <a:ln>
            <a:noFill/>
          </a:ln>
        </p:spPr>
        <p:txBody>
          <a:bodyPr wrap="square" lIns="92500" tIns="46250" rIns="92500" bIns="462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0673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89400"/>
            <a:ext cx="5486400" cy="4158377"/>
          </a:xfrm>
          <a:prstGeom prst="rect">
            <a:avLst/>
          </a:prstGeom>
          <a:noFill/>
          <a:ln>
            <a:noFill/>
          </a:ln>
        </p:spPr>
        <p:txBody>
          <a:bodyPr wrap="square" lIns="92500" tIns="46250" rIns="92500" bIns="46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3884614" y="8777193"/>
            <a:ext cx="2971800" cy="462042"/>
          </a:xfrm>
          <a:prstGeom prst="rect">
            <a:avLst/>
          </a:prstGeom>
          <a:noFill/>
          <a:ln>
            <a:noFill/>
          </a:ln>
        </p:spPr>
        <p:txBody>
          <a:bodyPr wrap="square" lIns="92500" tIns="46250" rIns="92500" bIns="462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9587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89400"/>
            <a:ext cx="5486400" cy="4158377"/>
          </a:xfrm>
          <a:prstGeom prst="rect">
            <a:avLst/>
          </a:prstGeom>
          <a:noFill/>
          <a:ln>
            <a:noFill/>
          </a:ln>
        </p:spPr>
        <p:txBody>
          <a:bodyPr wrap="square" lIns="92500" tIns="46250" rIns="92500" bIns="46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3884614" y="8777193"/>
            <a:ext cx="2971800" cy="462042"/>
          </a:xfrm>
          <a:prstGeom prst="rect">
            <a:avLst/>
          </a:prstGeom>
          <a:noFill/>
          <a:ln>
            <a:noFill/>
          </a:ln>
        </p:spPr>
        <p:txBody>
          <a:bodyPr wrap="square" lIns="92500" tIns="46250" rIns="92500" bIns="462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0687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89400"/>
            <a:ext cx="5486400" cy="4158377"/>
          </a:xfrm>
          <a:prstGeom prst="rect">
            <a:avLst/>
          </a:prstGeom>
          <a:noFill/>
          <a:ln>
            <a:noFill/>
          </a:ln>
        </p:spPr>
        <p:txBody>
          <a:bodyPr wrap="square" lIns="92500" tIns="46250" rIns="92500" bIns="46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Shape 321"/>
          <p:cNvSpPr txBox="1">
            <a:spLocks noGrp="1"/>
          </p:cNvSpPr>
          <p:nvPr>
            <p:ph type="sldNum" idx="12"/>
          </p:nvPr>
        </p:nvSpPr>
        <p:spPr>
          <a:xfrm>
            <a:off x="3884614" y="8777193"/>
            <a:ext cx="2971800" cy="462042"/>
          </a:xfrm>
          <a:prstGeom prst="rect">
            <a:avLst/>
          </a:prstGeom>
          <a:noFill/>
          <a:ln>
            <a:noFill/>
          </a:ln>
        </p:spPr>
        <p:txBody>
          <a:bodyPr wrap="square" lIns="92500" tIns="46250" rIns="92500" bIns="462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0511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89400"/>
            <a:ext cx="5486400" cy="4158377"/>
          </a:xfrm>
          <a:prstGeom prst="rect">
            <a:avLst/>
          </a:prstGeom>
          <a:noFill/>
          <a:ln>
            <a:noFill/>
          </a:ln>
        </p:spPr>
        <p:txBody>
          <a:bodyPr wrap="square" lIns="92500" tIns="46250" rIns="92500" bIns="46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Shape 333"/>
          <p:cNvSpPr txBox="1">
            <a:spLocks noGrp="1"/>
          </p:cNvSpPr>
          <p:nvPr>
            <p:ph type="sldNum" idx="12"/>
          </p:nvPr>
        </p:nvSpPr>
        <p:spPr>
          <a:xfrm>
            <a:off x="3884614" y="8777193"/>
            <a:ext cx="2971800" cy="462042"/>
          </a:xfrm>
          <a:prstGeom prst="rect">
            <a:avLst/>
          </a:prstGeom>
          <a:noFill/>
          <a:ln>
            <a:noFill/>
          </a:ln>
        </p:spPr>
        <p:txBody>
          <a:bodyPr wrap="square" lIns="92500" tIns="46250" rIns="92500" bIns="462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4297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89400"/>
            <a:ext cx="5486400" cy="415837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9310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89400"/>
            <a:ext cx="5486400" cy="4158377"/>
          </a:xfrm>
          <a:prstGeom prst="rect">
            <a:avLst/>
          </a:prstGeom>
          <a:noFill/>
          <a:ln>
            <a:noFill/>
          </a:ln>
        </p:spPr>
        <p:txBody>
          <a:bodyPr wrap="square" lIns="92500" tIns="46250" rIns="92500" bIns="46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Shape 342"/>
          <p:cNvSpPr txBox="1">
            <a:spLocks noGrp="1"/>
          </p:cNvSpPr>
          <p:nvPr>
            <p:ph type="sldNum" idx="12"/>
          </p:nvPr>
        </p:nvSpPr>
        <p:spPr>
          <a:xfrm>
            <a:off x="3884614" y="8777193"/>
            <a:ext cx="2971800" cy="462042"/>
          </a:xfrm>
          <a:prstGeom prst="rect">
            <a:avLst/>
          </a:prstGeom>
          <a:noFill/>
          <a:ln>
            <a:noFill/>
          </a:ln>
        </p:spPr>
        <p:txBody>
          <a:bodyPr wrap="square" lIns="92500" tIns="46250" rIns="92500" bIns="462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7489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89400"/>
            <a:ext cx="5486400" cy="4158377"/>
          </a:xfrm>
          <a:prstGeom prst="rect">
            <a:avLst/>
          </a:prstGeom>
          <a:noFill/>
          <a:ln>
            <a:noFill/>
          </a:ln>
        </p:spPr>
        <p:txBody>
          <a:bodyPr wrap="square" lIns="92500" tIns="46250" rIns="92500" bIns="46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3884614" y="8777193"/>
            <a:ext cx="2971800" cy="462042"/>
          </a:xfrm>
          <a:prstGeom prst="rect">
            <a:avLst/>
          </a:prstGeom>
          <a:noFill/>
          <a:ln>
            <a:noFill/>
          </a:ln>
        </p:spPr>
        <p:txBody>
          <a:bodyPr wrap="square" lIns="92500" tIns="46250" rIns="92500" bIns="462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6549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1524000"/>
            <a:ext cx="7772400" cy="2620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685800" y="5732162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002B5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657600" y="5732162"/>
            <a:ext cx="2362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792288" y="5486400"/>
            <a:ext cx="5486400" cy="38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002B5C"/>
              </a:buClr>
              <a:buFont typeface="Arial"/>
              <a:buNone/>
              <a:defRPr sz="1600" b="1" i="0" u="none" strike="noStrike" cap="none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1792288" y="13716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rgbClr val="002B5C"/>
              </a:buClr>
              <a:buFont typeface="Arial"/>
              <a:buNone/>
              <a:defRPr sz="32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002B5C"/>
              </a:buClr>
              <a:buFont typeface="Arial"/>
              <a:buNone/>
              <a:defRPr sz="28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002B5C"/>
              </a:buClr>
              <a:buFont typeface="Arial"/>
              <a:buNone/>
              <a:defRPr sz="24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002B5C"/>
              </a:buClr>
              <a:buFont typeface="Arial"/>
              <a:buNone/>
              <a:defRPr sz="20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002B5C"/>
              </a:buClr>
              <a:buFont typeface="Arial"/>
              <a:buNone/>
              <a:defRPr sz="20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792288" y="5867400"/>
            <a:ext cx="5486400" cy="38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20"/>
              </a:spcBef>
              <a:buClr>
                <a:srgbClr val="002B5C"/>
              </a:buClr>
              <a:buFont typeface="Arial"/>
              <a:buNone/>
              <a:defRPr sz="11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rgbClr val="002B5C"/>
              </a:buClr>
              <a:buFont typeface="Arial"/>
              <a:buNone/>
              <a:defRPr sz="12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rgbClr val="002B5C"/>
              </a:buClr>
              <a:buFont typeface="Arial"/>
              <a:buNone/>
              <a:defRPr sz="10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rgbClr val="002B5C"/>
              </a:buClr>
              <a:buFont typeface="Arial"/>
              <a:buNone/>
              <a:defRPr sz="9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rgbClr val="002B5C"/>
              </a:buClr>
              <a:buFont typeface="Arial"/>
              <a:buNone/>
              <a:defRPr sz="9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3886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1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i="1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i="1">
              <a:solidFill>
                <a:srgbClr val="002B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ctrTitle"/>
          </p:nvPr>
        </p:nvSpPr>
        <p:spPr>
          <a:xfrm>
            <a:off x="551793" y="2575034"/>
            <a:ext cx="8031655" cy="17079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10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ctrTitle"/>
          </p:nvPr>
        </p:nvSpPr>
        <p:spPr>
          <a:xfrm>
            <a:off x="718205" y="2575034"/>
            <a:ext cx="7733862" cy="17079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E5D57D"/>
              </a:buClr>
              <a:buFont typeface="Arial"/>
              <a:buNone/>
              <a:defRPr sz="7200" b="0" i="0" u="none" strike="noStrike" cap="none">
                <a:solidFill>
                  <a:srgbClr val="E5D57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718205" y="2575034"/>
            <a:ext cx="7733862" cy="17079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E5D57D"/>
              </a:buClr>
              <a:buFont typeface="Arial"/>
              <a:buNone/>
              <a:defRPr sz="7200" b="0" i="0" u="none" strike="noStrike" cap="none">
                <a:solidFill>
                  <a:srgbClr val="E5D57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685800" y="1524000"/>
            <a:ext cx="7772400" cy="2362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85800" y="57150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1" i="0">
                <a:solidFill>
                  <a:srgbClr val="002B5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657600" y="5715000"/>
            <a:ext cx="2362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 b="1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83058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2B5C"/>
              </a:buClr>
              <a:buFont typeface="Arial"/>
              <a:buNone/>
              <a:defRPr sz="4000" b="0" i="0" u="none" strike="noStrike" cap="none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rgbClr val="002B5C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002B5C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002B5C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002B5C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52400" algn="l" rtl="0">
              <a:spcBef>
                <a:spcPts val="240"/>
              </a:spcBef>
              <a:buClr>
                <a:srgbClr val="002B5C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3886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1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i="1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i="1">
              <a:solidFill>
                <a:srgbClr val="002B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002B5C"/>
              </a:buClr>
              <a:buFont typeface="Arial"/>
              <a:buNone/>
              <a:defRPr sz="4000" b="0" i="0" u="none" strike="noStrike" cap="none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rgbClr val="002B5C"/>
              </a:buClr>
              <a:buFont typeface="Arial"/>
              <a:buNone/>
              <a:defRPr sz="24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24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3886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1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i="1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i="1">
              <a:solidFill>
                <a:srgbClr val="002B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722313" y="3810000"/>
            <a:ext cx="7772400" cy="220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2B5C"/>
              </a:buClr>
              <a:buFont typeface="Arial"/>
              <a:buNone/>
              <a:defRPr sz="4000" b="1" i="0" u="none" strike="noStrike" cap="none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722313" y="23098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002B5C"/>
              </a:buClr>
              <a:buFont typeface="Arial"/>
              <a:buNone/>
              <a:defRPr sz="20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722312" y="6356350"/>
            <a:ext cx="400208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1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83058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2B5C"/>
              </a:buClr>
              <a:buFont typeface="Arial"/>
              <a:buNone/>
              <a:defRPr sz="4000" b="0" i="0" u="none" strike="noStrike" cap="none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rgbClr val="002B5C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002B5C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002B5C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002B5C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002B5C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rgbClr val="002B5C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002B5C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002B5C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002B5C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002B5C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3886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1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i="1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i="1">
              <a:solidFill>
                <a:srgbClr val="002B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83058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2B5C"/>
              </a:buClr>
              <a:buFont typeface="Arial"/>
              <a:buNone/>
              <a:defRPr sz="4000" b="0" i="0" u="none" strike="noStrike" cap="none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rgbClr val="002B5C"/>
              </a:buClr>
              <a:buFont typeface="Arial"/>
              <a:buNone/>
              <a:defRPr sz="2400" b="1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rgbClr val="002B5C"/>
              </a:buClr>
              <a:buFont typeface="Arial"/>
              <a:buNone/>
              <a:defRPr sz="2000" b="1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rgbClr val="002B5C"/>
              </a:buClr>
              <a:buFont typeface="Arial"/>
              <a:buNone/>
              <a:defRPr sz="1800" b="1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rgbClr val="002B5C"/>
              </a:buClr>
              <a:buFont typeface="Arial"/>
              <a:buNone/>
              <a:defRPr sz="1600" b="1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rgbClr val="002B5C"/>
              </a:buClr>
              <a:buFont typeface="Arial"/>
              <a:buNone/>
              <a:defRPr sz="1600" b="1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002B5C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002B5C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002B5C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002B5C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002B5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rgbClr val="002B5C"/>
              </a:buClr>
              <a:buFont typeface="Arial"/>
              <a:buNone/>
              <a:defRPr sz="2400" b="1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rgbClr val="002B5C"/>
              </a:buClr>
              <a:buFont typeface="Arial"/>
              <a:buNone/>
              <a:defRPr sz="2000" b="1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rgbClr val="002B5C"/>
              </a:buClr>
              <a:buFont typeface="Arial"/>
              <a:buNone/>
              <a:defRPr sz="1800" b="1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rgbClr val="002B5C"/>
              </a:buClr>
              <a:buFont typeface="Arial"/>
              <a:buNone/>
              <a:defRPr sz="1600" b="1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rgbClr val="002B5C"/>
              </a:buClr>
              <a:buFont typeface="Arial"/>
              <a:buNone/>
              <a:defRPr sz="1600" b="1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002B5C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002B5C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002B5C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002B5C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002B5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3886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1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i="1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i="1">
              <a:solidFill>
                <a:srgbClr val="002B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002B5C"/>
              </a:buClr>
              <a:buFont typeface="Arial"/>
              <a:buNone/>
              <a:defRPr sz="4000" b="0" i="0" u="none" strike="noStrike" cap="none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rgbClr val="002B5C"/>
              </a:buClr>
              <a:buFont typeface="Arial"/>
              <a:buNone/>
              <a:defRPr sz="24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24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3886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1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i="1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i="1">
              <a:solidFill>
                <a:srgbClr val="002B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83058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2B5C"/>
              </a:buClr>
              <a:buFont typeface="Arial"/>
              <a:buNone/>
              <a:defRPr sz="4000" b="0" i="0" u="none" strike="noStrike" cap="none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3886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1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i="1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i="1">
              <a:solidFill>
                <a:srgbClr val="002B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3886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1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i="1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i="1">
              <a:solidFill>
                <a:srgbClr val="002B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10477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002B5C"/>
              </a:buClr>
              <a:buFont typeface="Arial"/>
              <a:buNone/>
              <a:defRPr sz="2000" b="1" i="0" u="none" strike="noStrike" cap="none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575050" y="1371600"/>
            <a:ext cx="5111750" cy="4754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rgbClr val="002B5C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002B5C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002B5C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002B5C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002B5C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2"/>
          </p:nvPr>
        </p:nvSpPr>
        <p:spPr>
          <a:xfrm>
            <a:off x="457200" y="2209800"/>
            <a:ext cx="3008313" cy="39163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rgbClr val="002B5C"/>
              </a:buClr>
              <a:buFont typeface="Arial"/>
              <a:buNone/>
              <a:defRPr sz="14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rgbClr val="002B5C"/>
              </a:buClr>
              <a:buFont typeface="Arial"/>
              <a:buNone/>
              <a:defRPr sz="12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rgbClr val="002B5C"/>
              </a:buClr>
              <a:buFont typeface="Arial"/>
              <a:buNone/>
              <a:defRPr sz="10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rgbClr val="002B5C"/>
              </a:buClr>
              <a:buFont typeface="Arial"/>
              <a:buNone/>
              <a:defRPr sz="9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rgbClr val="002B5C"/>
              </a:buClr>
              <a:buFont typeface="Arial"/>
              <a:buNone/>
              <a:defRPr sz="9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3886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1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i="1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i="1">
              <a:solidFill>
                <a:srgbClr val="002B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1792288" y="5486400"/>
            <a:ext cx="5486400" cy="38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002B5C"/>
              </a:buClr>
              <a:buFont typeface="Arial"/>
              <a:buNone/>
              <a:defRPr sz="1600" b="1" i="0" u="none" strike="noStrike" cap="none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pic" idx="2"/>
          </p:nvPr>
        </p:nvSpPr>
        <p:spPr>
          <a:xfrm>
            <a:off x="1792288" y="13716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rgbClr val="002B5C"/>
              </a:buClr>
              <a:buFont typeface="Arial"/>
              <a:buNone/>
              <a:defRPr sz="32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002B5C"/>
              </a:buClr>
              <a:buFont typeface="Arial"/>
              <a:buNone/>
              <a:defRPr sz="28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002B5C"/>
              </a:buClr>
              <a:buFont typeface="Arial"/>
              <a:buNone/>
              <a:defRPr sz="24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002B5C"/>
              </a:buClr>
              <a:buFont typeface="Arial"/>
              <a:buNone/>
              <a:defRPr sz="20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002B5C"/>
              </a:buClr>
              <a:buFont typeface="Arial"/>
              <a:buNone/>
              <a:defRPr sz="20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792288" y="5867400"/>
            <a:ext cx="5486400" cy="38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20"/>
              </a:spcBef>
              <a:buClr>
                <a:srgbClr val="002B5C"/>
              </a:buClr>
              <a:buFont typeface="Arial"/>
              <a:buNone/>
              <a:defRPr sz="11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rgbClr val="002B5C"/>
              </a:buClr>
              <a:buFont typeface="Arial"/>
              <a:buNone/>
              <a:defRPr sz="12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rgbClr val="002B5C"/>
              </a:buClr>
              <a:buFont typeface="Arial"/>
              <a:buNone/>
              <a:defRPr sz="10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rgbClr val="002B5C"/>
              </a:buClr>
              <a:buFont typeface="Arial"/>
              <a:buNone/>
              <a:defRPr sz="9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rgbClr val="002B5C"/>
              </a:buClr>
              <a:buFont typeface="Arial"/>
              <a:buNone/>
              <a:defRPr sz="9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3886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1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i="1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i="1">
              <a:solidFill>
                <a:srgbClr val="002B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ctrTitle"/>
          </p:nvPr>
        </p:nvSpPr>
        <p:spPr>
          <a:xfrm>
            <a:off x="551793" y="2575034"/>
            <a:ext cx="8031655" cy="17079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10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ctrTitle"/>
          </p:nvPr>
        </p:nvSpPr>
        <p:spPr>
          <a:xfrm>
            <a:off x="718205" y="2575034"/>
            <a:ext cx="7733862" cy="17079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E5D57D"/>
              </a:buClr>
              <a:buFont typeface="Arial"/>
              <a:buNone/>
              <a:defRPr sz="7200" b="0" i="0" u="none" strike="noStrike" cap="none">
                <a:solidFill>
                  <a:srgbClr val="E5D57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ctrTitle"/>
          </p:nvPr>
        </p:nvSpPr>
        <p:spPr>
          <a:xfrm>
            <a:off x="718205" y="2575034"/>
            <a:ext cx="7733862" cy="17079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E5D57D"/>
              </a:buClr>
              <a:buFont typeface="Arial"/>
              <a:buNone/>
              <a:defRPr sz="7200" b="0" i="0" u="none" strike="noStrike" cap="none">
                <a:solidFill>
                  <a:srgbClr val="E5D57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ctrTitle"/>
          </p:nvPr>
        </p:nvSpPr>
        <p:spPr>
          <a:xfrm>
            <a:off x="685800" y="1524000"/>
            <a:ext cx="7772400" cy="2620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dt" idx="10"/>
          </p:nvPr>
        </p:nvSpPr>
        <p:spPr>
          <a:xfrm>
            <a:off x="685800" y="5732162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1" i="0">
                <a:solidFill>
                  <a:srgbClr val="002B5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ftr" idx="11"/>
          </p:nvPr>
        </p:nvSpPr>
        <p:spPr>
          <a:xfrm>
            <a:off x="3657600" y="5732162"/>
            <a:ext cx="2362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 b="1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ctrTitle"/>
          </p:nvPr>
        </p:nvSpPr>
        <p:spPr>
          <a:xfrm>
            <a:off x="685800" y="1524000"/>
            <a:ext cx="7772400" cy="2362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>
            <a:off x="685800" y="57150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1" i="0">
                <a:solidFill>
                  <a:srgbClr val="002B5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3657600" y="5715000"/>
            <a:ext cx="2362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 b="1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83058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2B5C"/>
              </a:buClr>
              <a:buFont typeface="Arial"/>
              <a:buNone/>
              <a:defRPr sz="4000" b="0" i="0" u="none" strike="noStrike" cap="none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rgbClr val="002B5C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002B5C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002B5C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002B5C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marR="0" lvl="4" indent="-152400" algn="l" rtl="0">
              <a:spcBef>
                <a:spcPts val="240"/>
              </a:spcBef>
              <a:buClr>
                <a:srgbClr val="002B5C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83058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2B5C"/>
              </a:buClr>
              <a:buFont typeface="Arial"/>
              <a:buNone/>
              <a:defRPr sz="4000" b="0" i="0" u="none" strike="noStrike" cap="none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rgbClr val="002B5C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002B5C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002B5C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002B5C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52400" algn="l" rtl="0">
              <a:spcBef>
                <a:spcPts val="240"/>
              </a:spcBef>
              <a:buClr>
                <a:srgbClr val="002B5C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3886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1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i="1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i="1">
              <a:solidFill>
                <a:srgbClr val="002B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002B5C"/>
              </a:buClr>
              <a:buFont typeface="Arial"/>
              <a:buNone/>
              <a:defRPr sz="4000" b="0" i="0" u="none" strike="noStrike" cap="none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rgbClr val="002B5C"/>
              </a:buClr>
              <a:buFont typeface="Arial"/>
              <a:buNone/>
              <a:defRPr sz="24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ctr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ctr" rtl="0">
              <a:spcBef>
                <a:spcPts val="24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722313" y="3810000"/>
            <a:ext cx="7772400" cy="220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2B5C"/>
              </a:buClr>
              <a:buFont typeface="Arial"/>
              <a:buNone/>
              <a:defRPr sz="4000" b="1" i="0" u="none" strike="noStrike" cap="none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722313" y="23098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002B5C"/>
              </a:buClr>
              <a:buFont typeface="Arial"/>
              <a:buNone/>
              <a:defRPr sz="20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dt" idx="10"/>
          </p:nvPr>
        </p:nvSpPr>
        <p:spPr>
          <a:xfrm>
            <a:off x="722313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83058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2B5C"/>
              </a:buClr>
              <a:buFont typeface="Arial"/>
              <a:buNone/>
              <a:defRPr sz="4000" b="0" i="0" u="none" strike="noStrike" cap="none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rgbClr val="002B5C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002B5C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002B5C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002B5C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002B5C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rgbClr val="002B5C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002B5C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002B5C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002B5C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002B5C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83058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2B5C"/>
              </a:buClr>
              <a:buFont typeface="Arial"/>
              <a:buNone/>
              <a:defRPr sz="4000" b="0" i="0" u="none" strike="noStrike" cap="none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rgbClr val="002B5C"/>
              </a:buClr>
              <a:buFont typeface="Arial"/>
              <a:buNone/>
              <a:defRPr sz="2400" b="1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400"/>
              </a:spcBef>
              <a:buClr>
                <a:srgbClr val="002B5C"/>
              </a:buClr>
              <a:buFont typeface="Arial"/>
              <a:buNone/>
              <a:defRPr sz="2000" b="1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360"/>
              </a:spcBef>
              <a:buClr>
                <a:srgbClr val="002B5C"/>
              </a:buClr>
              <a:buFont typeface="Arial"/>
              <a:buNone/>
              <a:defRPr sz="1800" b="1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320"/>
              </a:spcBef>
              <a:buClr>
                <a:srgbClr val="002B5C"/>
              </a:buClr>
              <a:buFont typeface="Arial"/>
              <a:buNone/>
              <a:defRPr sz="1600" b="1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320"/>
              </a:spcBef>
              <a:buClr>
                <a:srgbClr val="002B5C"/>
              </a:buClr>
              <a:buFont typeface="Arial"/>
              <a:buNone/>
              <a:defRPr sz="1600" b="1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002B5C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002B5C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002B5C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002B5C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002B5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rgbClr val="002B5C"/>
              </a:buClr>
              <a:buFont typeface="Arial"/>
              <a:buNone/>
              <a:defRPr sz="2400" b="1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400"/>
              </a:spcBef>
              <a:buClr>
                <a:srgbClr val="002B5C"/>
              </a:buClr>
              <a:buFont typeface="Arial"/>
              <a:buNone/>
              <a:defRPr sz="2000" b="1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360"/>
              </a:spcBef>
              <a:buClr>
                <a:srgbClr val="002B5C"/>
              </a:buClr>
              <a:buFont typeface="Arial"/>
              <a:buNone/>
              <a:defRPr sz="1800" b="1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320"/>
              </a:spcBef>
              <a:buClr>
                <a:srgbClr val="002B5C"/>
              </a:buClr>
              <a:buFont typeface="Arial"/>
              <a:buNone/>
              <a:defRPr sz="1600" b="1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320"/>
              </a:spcBef>
              <a:buClr>
                <a:srgbClr val="002B5C"/>
              </a:buClr>
              <a:buFont typeface="Arial"/>
              <a:buNone/>
              <a:defRPr sz="1600" b="1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002B5C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002B5C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002B5C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002B5C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002B5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83058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2B5C"/>
              </a:buClr>
              <a:buFont typeface="Arial"/>
              <a:buNone/>
              <a:defRPr sz="4000" b="0" i="0" u="none" strike="noStrike" cap="none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10477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002B5C"/>
              </a:buClr>
              <a:buFont typeface="Arial"/>
              <a:buNone/>
              <a:defRPr sz="2000" b="1" i="0" u="none" strike="noStrike" cap="none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3575050" y="1371600"/>
            <a:ext cx="5111750" cy="4754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rgbClr val="002B5C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002B5C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002B5C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002B5C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002B5C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2"/>
          </p:nvPr>
        </p:nvSpPr>
        <p:spPr>
          <a:xfrm>
            <a:off x="457200" y="2209800"/>
            <a:ext cx="3008313" cy="39163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rgbClr val="002B5C"/>
              </a:buClr>
              <a:buFont typeface="Arial"/>
              <a:buNone/>
              <a:defRPr sz="14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240"/>
              </a:spcBef>
              <a:buClr>
                <a:srgbClr val="002B5C"/>
              </a:buClr>
              <a:buFont typeface="Arial"/>
              <a:buNone/>
              <a:defRPr sz="12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200"/>
              </a:spcBef>
              <a:buClr>
                <a:srgbClr val="002B5C"/>
              </a:buClr>
              <a:buFont typeface="Arial"/>
              <a:buNone/>
              <a:defRPr sz="10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180"/>
              </a:spcBef>
              <a:buClr>
                <a:srgbClr val="002B5C"/>
              </a:buClr>
              <a:buFont typeface="Arial"/>
              <a:buNone/>
              <a:defRPr sz="9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180"/>
              </a:spcBef>
              <a:buClr>
                <a:srgbClr val="002B5C"/>
              </a:buClr>
              <a:buFont typeface="Arial"/>
              <a:buNone/>
              <a:defRPr sz="9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1792288" y="5486400"/>
            <a:ext cx="5486400" cy="38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002B5C"/>
              </a:buClr>
              <a:buFont typeface="Arial"/>
              <a:buNone/>
              <a:defRPr sz="1600" b="1" i="0" u="none" strike="noStrike" cap="none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pic" idx="2"/>
          </p:nvPr>
        </p:nvSpPr>
        <p:spPr>
          <a:xfrm>
            <a:off x="1792288" y="13716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rgbClr val="002B5C"/>
              </a:buClr>
              <a:buFont typeface="Arial"/>
              <a:buNone/>
              <a:defRPr sz="32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002B5C"/>
              </a:buClr>
              <a:buFont typeface="Arial"/>
              <a:buNone/>
              <a:defRPr sz="28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002B5C"/>
              </a:buClr>
              <a:buFont typeface="Arial"/>
              <a:buNone/>
              <a:defRPr sz="24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002B5C"/>
              </a:buClr>
              <a:buFont typeface="Arial"/>
              <a:buNone/>
              <a:defRPr sz="20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002B5C"/>
              </a:buClr>
              <a:buFont typeface="Arial"/>
              <a:buNone/>
              <a:defRPr sz="20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1792288" y="5867400"/>
            <a:ext cx="5486400" cy="38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20"/>
              </a:spcBef>
              <a:buClr>
                <a:srgbClr val="002B5C"/>
              </a:buClr>
              <a:buFont typeface="Arial"/>
              <a:buNone/>
              <a:defRPr sz="11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240"/>
              </a:spcBef>
              <a:buClr>
                <a:srgbClr val="002B5C"/>
              </a:buClr>
              <a:buFont typeface="Arial"/>
              <a:buNone/>
              <a:defRPr sz="12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200"/>
              </a:spcBef>
              <a:buClr>
                <a:srgbClr val="002B5C"/>
              </a:buClr>
              <a:buFont typeface="Arial"/>
              <a:buNone/>
              <a:defRPr sz="10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180"/>
              </a:spcBef>
              <a:buClr>
                <a:srgbClr val="002B5C"/>
              </a:buClr>
              <a:buFont typeface="Arial"/>
              <a:buNone/>
              <a:defRPr sz="9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180"/>
              </a:spcBef>
              <a:buClr>
                <a:srgbClr val="002B5C"/>
              </a:buClr>
              <a:buFont typeface="Arial"/>
              <a:buNone/>
              <a:defRPr sz="9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0" y="139898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2B5C"/>
              </a:buClr>
              <a:buFont typeface="Arial"/>
              <a:buNone/>
              <a:defRPr sz="4000" b="0" i="0" u="none" strike="noStrike" cap="none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6405" y="1599903"/>
            <a:ext cx="3813024" cy="217586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rgbClr val="002B5C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002B5C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002B5C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002B5C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marR="0" lvl="4" indent="-152400" algn="l" rtl="0">
              <a:spcBef>
                <a:spcPts val="240"/>
              </a:spcBef>
              <a:buClr>
                <a:srgbClr val="002B5C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2"/>
          </p:nvPr>
        </p:nvSpPr>
        <p:spPr>
          <a:xfrm>
            <a:off x="686405" y="3918645"/>
            <a:ext cx="3813024" cy="21773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rgbClr val="002B5C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002B5C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002B5C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002B5C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marR="0" lvl="4" indent="-152400" algn="l" rtl="0">
              <a:spcBef>
                <a:spcPts val="240"/>
              </a:spcBef>
              <a:buClr>
                <a:srgbClr val="002B5C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3"/>
          </p:nvPr>
        </p:nvSpPr>
        <p:spPr>
          <a:xfrm>
            <a:off x="4644572" y="1599903"/>
            <a:ext cx="3813024" cy="449609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rgbClr val="002B5C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002B5C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002B5C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002B5C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marR="0" lvl="4" indent="-152400" algn="l" rtl="0">
              <a:spcBef>
                <a:spcPts val="240"/>
              </a:spcBef>
              <a:buClr>
                <a:srgbClr val="002B5C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66676" y="6511925"/>
            <a:ext cx="4953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3" y="3810000"/>
            <a:ext cx="7772400" cy="220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2B5C"/>
              </a:buClr>
              <a:buFont typeface="Arial"/>
              <a:buNone/>
              <a:defRPr sz="4000" b="1" i="0" u="none" strike="noStrike" cap="none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3" y="23098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002B5C"/>
              </a:buClr>
              <a:buFont typeface="Arial"/>
              <a:buNone/>
              <a:defRPr sz="20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722312" y="6356350"/>
            <a:ext cx="400208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1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83058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2B5C"/>
              </a:buClr>
              <a:buFont typeface="Arial"/>
              <a:buNone/>
              <a:defRPr sz="4000" b="0" i="0" u="none" strike="noStrike" cap="none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rgbClr val="002B5C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002B5C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002B5C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002B5C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002B5C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rgbClr val="002B5C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002B5C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002B5C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002B5C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002B5C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3886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1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i="1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i="1">
              <a:solidFill>
                <a:srgbClr val="002B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83058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2B5C"/>
              </a:buClr>
              <a:buFont typeface="Arial"/>
              <a:buNone/>
              <a:defRPr sz="4000" b="0" i="0" u="none" strike="noStrike" cap="none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rgbClr val="002B5C"/>
              </a:buClr>
              <a:buFont typeface="Arial"/>
              <a:buNone/>
              <a:defRPr sz="2400" b="1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rgbClr val="002B5C"/>
              </a:buClr>
              <a:buFont typeface="Arial"/>
              <a:buNone/>
              <a:defRPr sz="2000" b="1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rgbClr val="002B5C"/>
              </a:buClr>
              <a:buFont typeface="Arial"/>
              <a:buNone/>
              <a:defRPr sz="1800" b="1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rgbClr val="002B5C"/>
              </a:buClr>
              <a:buFont typeface="Arial"/>
              <a:buNone/>
              <a:defRPr sz="1600" b="1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rgbClr val="002B5C"/>
              </a:buClr>
              <a:buFont typeface="Arial"/>
              <a:buNone/>
              <a:defRPr sz="1600" b="1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002B5C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002B5C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002B5C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002B5C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002B5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rgbClr val="002B5C"/>
              </a:buClr>
              <a:buFont typeface="Arial"/>
              <a:buNone/>
              <a:defRPr sz="2400" b="1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rgbClr val="002B5C"/>
              </a:buClr>
              <a:buFont typeface="Arial"/>
              <a:buNone/>
              <a:defRPr sz="2000" b="1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rgbClr val="002B5C"/>
              </a:buClr>
              <a:buFont typeface="Arial"/>
              <a:buNone/>
              <a:defRPr sz="1800" b="1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rgbClr val="002B5C"/>
              </a:buClr>
              <a:buFont typeface="Arial"/>
              <a:buNone/>
              <a:defRPr sz="1600" b="1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rgbClr val="002B5C"/>
              </a:buClr>
              <a:buFont typeface="Arial"/>
              <a:buNone/>
              <a:defRPr sz="1600" b="1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002B5C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002B5C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002B5C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002B5C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002B5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3886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1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i="1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i="1">
              <a:solidFill>
                <a:srgbClr val="002B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83058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2B5C"/>
              </a:buClr>
              <a:buFont typeface="Arial"/>
              <a:buNone/>
              <a:defRPr sz="4000" b="0" i="0" u="none" strike="noStrike" cap="none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3886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1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i="1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i="1">
              <a:solidFill>
                <a:srgbClr val="002B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3886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1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i="1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i="1">
              <a:solidFill>
                <a:srgbClr val="002B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10477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002B5C"/>
              </a:buClr>
              <a:buFont typeface="Arial"/>
              <a:buNone/>
              <a:defRPr sz="2000" b="1" i="0" u="none" strike="noStrike" cap="none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575050" y="1371600"/>
            <a:ext cx="5111750" cy="4754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rgbClr val="002B5C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002B5C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002B5C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002B5C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002B5C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57200" y="2209800"/>
            <a:ext cx="3008313" cy="39163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rgbClr val="002B5C"/>
              </a:buClr>
              <a:buFont typeface="Arial"/>
              <a:buNone/>
              <a:defRPr sz="14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rgbClr val="002B5C"/>
              </a:buClr>
              <a:buFont typeface="Arial"/>
              <a:buNone/>
              <a:defRPr sz="12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rgbClr val="002B5C"/>
              </a:buClr>
              <a:buFont typeface="Arial"/>
              <a:buNone/>
              <a:defRPr sz="10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rgbClr val="002B5C"/>
              </a:buClr>
              <a:buFont typeface="Arial"/>
              <a:buNone/>
              <a:defRPr sz="9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rgbClr val="002B5C"/>
              </a:buClr>
              <a:buFont typeface="Arial"/>
              <a:buNone/>
              <a:defRPr sz="9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3886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1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100" b="0" i="0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i="1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i="1">
              <a:solidFill>
                <a:srgbClr val="002B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83058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2B5C"/>
              </a:buClr>
              <a:buFont typeface="Arial"/>
              <a:buNone/>
              <a:defRPr sz="4000" b="0" i="0" u="none" strike="noStrike" cap="none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rgbClr val="002B5C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002B5C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002B5C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002B5C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52400" algn="l" rtl="0">
              <a:spcBef>
                <a:spcPts val="240"/>
              </a:spcBef>
              <a:buClr>
                <a:srgbClr val="002B5C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3886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1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1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0" i="1" u="none" strike="noStrike" cap="none">
              <a:solidFill>
                <a:srgbClr val="002B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83058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2B5C"/>
              </a:buClr>
              <a:buFont typeface="Arial"/>
              <a:buNone/>
              <a:defRPr sz="4000" b="0" i="0" u="none" strike="noStrike" cap="none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rgbClr val="002B5C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002B5C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002B5C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002B5C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52400" algn="l" rtl="0">
              <a:spcBef>
                <a:spcPts val="240"/>
              </a:spcBef>
              <a:buClr>
                <a:srgbClr val="002B5C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3886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1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i="1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i="1">
              <a:solidFill>
                <a:srgbClr val="002B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83058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2B5C"/>
              </a:buClr>
              <a:buFont typeface="Arial"/>
              <a:buNone/>
              <a:defRPr sz="4000" b="0" i="0" u="none" strike="noStrike" cap="none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rgbClr val="002B5C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002B5C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002B5C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002B5C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marR="0" lvl="4" indent="-152400" algn="l" rtl="0">
              <a:spcBef>
                <a:spcPts val="240"/>
              </a:spcBef>
              <a:buClr>
                <a:srgbClr val="002B5C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rgbClr val="002B5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/>
          <p:nvPr/>
        </p:nvSpPr>
        <p:spPr>
          <a:xfrm>
            <a:off x="45720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Budget Overview: November 2016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ctrTitle"/>
          </p:nvPr>
        </p:nvSpPr>
        <p:spPr>
          <a:xfrm>
            <a:off x="685800" y="1524000"/>
            <a:ext cx="8077200" cy="2620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5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ARP Forecast </a:t>
            </a:r>
            <a:r>
              <a:rPr lang="en-US" sz="5000" dirty="0"/>
              <a:t/>
            </a:r>
            <a:br>
              <a:rPr lang="en-US" sz="5000" dirty="0"/>
            </a:br>
            <a:r>
              <a:rPr lang="en-US" sz="5000" dirty="0" smtClean="0"/>
              <a:t>Lunch and Learn</a:t>
            </a:r>
            <a:endParaRPr lang="en-US" sz="5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0" y="4840069"/>
            <a:ext cx="89916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2017-18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381000" y="424475"/>
            <a:ext cx="83058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2B5C"/>
              </a:buClr>
              <a:buSzPct val="25000"/>
              <a:buFont typeface="Arial"/>
              <a:buNone/>
            </a:pPr>
            <a:r>
              <a:rPr lang="en-US"/>
              <a:t>Tips &amp; Tricks: Expert User Demo </a:t>
            </a:r>
          </a:p>
        </p:txBody>
      </p:sp>
      <p:sp>
        <p:nvSpPr>
          <p:cNvPr id="367" name="Shape 3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i="1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400" i="1">
              <a:solidFill>
                <a:srgbClr val="002B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105300" y="1431436"/>
            <a:ext cx="8857200" cy="50836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99615"/>
              <a:buNone/>
            </a:pPr>
            <a:r>
              <a:rPr lang="en-US" b="0" i="0" u="none" strike="noStrike" cap="none" dirty="0" smtClean="0">
                <a:solidFill>
                  <a:srgbClr val="002B5C"/>
                </a:solidFill>
                <a:sym typeface="Calibri"/>
              </a:rPr>
              <a:t>  </a:t>
            </a:r>
            <a:r>
              <a:rPr lang="en-US" b="1" i="0" u="none" strike="noStrike" cap="none" dirty="0" smtClean="0">
                <a:solidFill>
                  <a:srgbClr val="002B5C"/>
                </a:solidFill>
                <a:sym typeface="Calibri"/>
              </a:rPr>
              <a:t>Frequently </a:t>
            </a:r>
            <a:r>
              <a:rPr lang="en-US" b="1" i="0" u="none" strike="noStrike" cap="none" dirty="0">
                <a:solidFill>
                  <a:srgbClr val="002B5C"/>
                </a:solidFill>
                <a:sym typeface="Calibri"/>
              </a:rPr>
              <a:t>Used </a:t>
            </a:r>
            <a:r>
              <a:rPr lang="en-US" b="1" i="0" u="none" strike="noStrike" cap="none" dirty="0" smtClean="0">
                <a:solidFill>
                  <a:srgbClr val="002B5C"/>
                </a:solidFill>
                <a:sym typeface="Calibri"/>
              </a:rPr>
              <a:t>Rep</a:t>
            </a:r>
            <a:r>
              <a:rPr lang="en-US" b="1" dirty="0" smtClean="0"/>
              <a:t>orts</a:t>
            </a:r>
            <a:endParaRPr lang="en-US" b="1" dirty="0"/>
          </a:p>
          <a:p>
            <a:pPr marL="17780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1778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u="sng" dirty="0" smtClean="0">
                <a:solidFill>
                  <a:srgbClr val="002060"/>
                </a:solidFill>
              </a:rPr>
              <a:t>05 - Operational &gt; </a:t>
            </a:r>
            <a:r>
              <a:rPr lang="en-US" sz="2400" u="sng" dirty="0">
                <a:solidFill>
                  <a:srgbClr val="002060"/>
                </a:solidFill>
              </a:rPr>
              <a:t>All </a:t>
            </a:r>
            <a:r>
              <a:rPr lang="en-US" sz="2400" u="sng" dirty="0" smtClean="0">
                <a:solidFill>
                  <a:srgbClr val="002060"/>
                </a:solidFill>
              </a:rPr>
              <a:t>Funds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i="1" dirty="0" smtClean="0">
                <a:solidFill>
                  <a:srgbClr val="002060"/>
                </a:solidFill>
              </a:rPr>
              <a:t>  Report </a:t>
            </a:r>
            <a:r>
              <a:rPr lang="en-US" sz="2200" i="1" dirty="0">
                <a:solidFill>
                  <a:srgbClr val="002060"/>
                </a:solidFill>
              </a:rPr>
              <a:t>03 - Fiscal 18 All Funds Bud vs Act - Monthly Detail</a:t>
            </a:r>
          </a:p>
          <a:p>
            <a:pPr marL="177800" indent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177800" indent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None/>
            </a:pPr>
            <a:r>
              <a:rPr lang="en-US" sz="2400" u="sng" dirty="0" smtClean="0">
                <a:solidFill>
                  <a:srgbClr val="002060"/>
                </a:solidFill>
              </a:rPr>
              <a:t>03 - Forecast </a:t>
            </a:r>
            <a:endParaRPr lang="en-US" sz="2400" u="sng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2200" i="1" dirty="0" smtClean="0">
                <a:solidFill>
                  <a:srgbClr val="002060"/>
                </a:solidFill>
              </a:rPr>
              <a:t>  Report </a:t>
            </a:r>
            <a:r>
              <a:rPr lang="en-US" sz="2200" i="1" dirty="0">
                <a:solidFill>
                  <a:srgbClr val="002060"/>
                </a:solidFill>
              </a:rPr>
              <a:t>02 – Forecast by Fund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2200" i="1" dirty="0" smtClean="0">
                <a:solidFill>
                  <a:srgbClr val="002060"/>
                </a:solidFill>
              </a:rPr>
              <a:t>  Report </a:t>
            </a:r>
            <a:r>
              <a:rPr lang="en-US" sz="2200" i="1" dirty="0">
                <a:solidFill>
                  <a:srgbClr val="002060"/>
                </a:solidFill>
              </a:rPr>
              <a:t>08 – Budget to Forecast Detail</a:t>
            </a:r>
          </a:p>
          <a:p>
            <a:pPr marL="0" marR="0" lvl="0" indent="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None/>
            </a:pPr>
            <a:endParaRPr sz="2590" dirty="0"/>
          </a:p>
          <a:p>
            <a:pPr marL="0" marR="0" lvl="0" indent="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002B5C"/>
              </a:buClr>
              <a:buSzPct val="99615"/>
              <a:buNone/>
            </a:pPr>
            <a:r>
              <a:rPr lang="en-US" sz="2590" b="1" dirty="0" smtClean="0"/>
              <a:t>  Viewing </a:t>
            </a:r>
            <a:r>
              <a:rPr lang="en-US" sz="2590" b="1" dirty="0"/>
              <a:t>Transaction Level Detail</a:t>
            </a:r>
          </a:p>
          <a:p>
            <a:pPr marL="552450" indent="-342900">
              <a:lnSpc>
                <a:spcPct val="90000"/>
              </a:lnSpc>
              <a:spcBef>
                <a:spcPts val="518"/>
              </a:spcBef>
            </a:pPr>
            <a:r>
              <a:rPr lang="en-US" sz="2200" dirty="0"/>
              <a:t>Within a report click on “Format” and select “Transactions” under Drill Through and then select “</a:t>
            </a:r>
            <a:r>
              <a:rPr lang="en-US" sz="2200" dirty="0" smtClean="0"/>
              <a:t>Apply”</a:t>
            </a:r>
          </a:p>
          <a:p>
            <a:pPr marL="209550" indent="0">
              <a:lnSpc>
                <a:spcPct val="90000"/>
              </a:lnSpc>
              <a:spcBef>
                <a:spcPts val="518"/>
              </a:spcBef>
              <a:buNone/>
            </a:pPr>
            <a:endParaRPr lang="en-US" sz="2200" dirty="0" smtClean="0"/>
          </a:p>
          <a:p>
            <a:pPr marL="209550" indent="0">
              <a:lnSpc>
                <a:spcPct val="90000"/>
              </a:lnSpc>
              <a:spcBef>
                <a:spcPts val="518"/>
              </a:spcBef>
              <a:buNone/>
            </a:pPr>
            <a:r>
              <a:rPr lang="en-US" sz="2590" b="1" dirty="0"/>
              <a:t>Questions</a:t>
            </a:r>
          </a:p>
          <a:p>
            <a:pPr marL="0" marR="0" lvl="0" indent="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None/>
            </a:pPr>
            <a:endParaRPr sz="2000" dirty="0"/>
          </a:p>
          <a:p>
            <a:pPr marL="342900" marR="0" lvl="0" indent="-342900" algn="l" rtl="0">
              <a:lnSpc>
                <a:spcPct val="90000"/>
              </a:lnSpc>
              <a:spcBef>
                <a:spcPts val="518"/>
              </a:spcBef>
              <a:buClr>
                <a:srgbClr val="002B5C"/>
              </a:buClr>
              <a:buSzPct val="99615"/>
              <a:buFont typeface="Arial"/>
              <a:buNone/>
            </a:pPr>
            <a:endParaRPr sz="2590" b="1" i="0" u="none" strike="noStrike" cap="none" dirty="0">
              <a:solidFill>
                <a:srgbClr val="002B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83058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6600"/>
              </a:buClr>
              <a:buSzPct val="25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94290" y="1165873"/>
            <a:ext cx="7679220" cy="532000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63220" algn="l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/>
              <a:buChar char="•"/>
            </a:pPr>
            <a:r>
              <a:rPr lang="en-US" sz="2400" dirty="0" smtClean="0"/>
              <a:t>Forecast Overview</a:t>
            </a:r>
            <a:endParaRPr lang="en-US" sz="2400" i="0" u="none" strike="noStrike" cap="none" dirty="0">
              <a:solidFill>
                <a:srgbClr val="002B5C"/>
              </a:solidFill>
              <a:sym typeface="Calibri"/>
            </a:endParaRPr>
          </a:p>
          <a:p>
            <a:pPr marL="342900" marR="0" lvl="0" indent="-363220" algn="l" rtl="0">
              <a:lnSpc>
                <a:spcPct val="190000"/>
              </a:lnSpc>
              <a:spcBef>
                <a:spcPts val="476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/>
              <a:buChar char="•"/>
            </a:pPr>
            <a:r>
              <a:rPr lang="en-US" sz="2400" i="0" u="none" strike="noStrike" cap="none" dirty="0" smtClean="0">
                <a:solidFill>
                  <a:srgbClr val="002B5C"/>
                </a:solidFill>
                <a:sym typeface="Calibri"/>
              </a:rPr>
              <a:t>Data Movement between </a:t>
            </a:r>
            <a:r>
              <a:rPr lang="en-US" sz="2400" i="0" u="none" strike="noStrike" cap="none" dirty="0">
                <a:solidFill>
                  <a:srgbClr val="002B5C"/>
                </a:solidFill>
                <a:sym typeface="Calibri"/>
              </a:rPr>
              <a:t>ARP and </a:t>
            </a:r>
            <a:r>
              <a:rPr lang="en-US" sz="2400" i="0" u="none" strike="noStrike" cap="none" dirty="0" smtClean="0">
                <a:solidFill>
                  <a:srgbClr val="002B5C"/>
                </a:solidFill>
                <a:sym typeface="Calibri"/>
              </a:rPr>
              <a:t>Banner</a:t>
            </a:r>
            <a:endParaRPr lang="en-US" sz="2400" i="0" u="none" strike="noStrike" cap="none" dirty="0">
              <a:solidFill>
                <a:srgbClr val="002B5C"/>
              </a:solidFill>
              <a:sym typeface="Calibri"/>
            </a:endParaRPr>
          </a:p>
          <a:p>
            <a:pPr indent="-363220">
              <a:lnSpc>
                <a:spcPct val="190000"/>
              </a:lnSpc>
              <a:spcBef>
                <a:spcPts val="476"/>
              </a:spcBef>
            </a:pPr>
            <a:r>
              <a:rPr lang="en-US" sz="2400" dirty="0"/>
              <a:t>Forecast Timing</a:t>
            </a:r>
          </a:p>
          <a:p>
            <a:pPr marL="342900" marR="0" lvl="0" indent="-363220" algn="l" rtl="0">
              <a:lnSpc>
                <a:spcPct val="190000"/>
              </a:lnSpc>
              <a:spcBef>
                <a:spcPts val="476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/>
              <a:buChar char="•"/>
            </a:pPr>
            <a:r>
              <a:rPr lang="en-US" sz="2400" dirty="0" smtClean="0"/>
              <a:t>Forecast Reports</a:t>
            </a:r>
          </a:p>
          <a:p>
            <a:pPr marL="342900" marR="0" lvl="0" indent="-363220" algn="l" rtl="0">
              <a:lnSpc>
                <a:spcPct val="190000"/>
              </a:lnSpc>
              <a:spcBef>
                <a:spcPts val="476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/>
              <a:buChar char="•"/>
            </a:pPr>
            <a:r>
              <a:rPr lang="en-US" sz="2400" dirty="0" smtClean="0"/>
              <a:t>Forecast Training </a:t>
            </a:r>
            <a:endParaRPr lang="en-US" sz="2400" dirty="0"/>
          </a:p>
          <a:p>
            <a:pPr marL="342900" marR="0" lvl="0" indent="-363220" algn="l" rtl="0">
              <a:lnSpc>
                <a:spcPct val="190000"/>
              </a:lnSpc>
              <a:spcBef>
                <a:spcPts val="476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/>
              <a:buChar char="•"/>
            </a:pPr>
            <a:r>
              <a:rPr lang="en-US" sz="2400" dirty="0" smtClean="0"/>
              <a:t>Tips </a:t>
            </a:r>
            <a:r>
              <a:rPr lang="en-US" sz="2400" dirty="0"/>
              <a:t>&amp; Tricks: </a:t>
            </a:r>
            <a:r>
              <a:rPr lang="en-US" sz="2400" dirty="0" smtClean="0"/>
              <a:t> Expert </a:t>
            </a:r>
            <a:r>
              <a:rPr lang="en-US" sz="2400" dirty="0"/>
              <a:t>User Demo </a:t>
            </a:r>
            <a:r>
              <a:rPr lang="en-US" sz="2400" dirty="0" smtClean="0"/>
              <a:t>(Tracy </a:t>
            </a:r>
            <a:r>
              <a:rPr lang="en-US" sz="2400" dirty="0"/>
              <a:t>Biggs</a:t>
            </a:r>
            <a:r>
              <a:rPr lang="en-US" sz="2400" dirty="0" smtClean="0"/>
              <a:t>)</a:t>
            </a:r>
          </a:p>
          <a:p>
            <a:pPr marL="342900" marR="0" lvl="0" indent="-363220" algn="l" rtl="0">
              <a:lnSpc>
                <a:spcPct val="190000"/>
              </a:lnSpc>
              <a:spcBef>
                <a:spcPts val="476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/>
              <a:buChar char="•"/>
            </a:pPr>
            <a:r>
              <a:rPr lang="en-US" sz="2400" dirty="0" smtClean="0"/>
              <a:t>Q&amp;A</a:t>
            </a:r>
            <a:endParaRPr lang="en-US" sz="2400" dirty="0"/>
          </a:p>
          <a:p>
            <a:pPr marL="0" marR="0" lvl="0" indent="0" algn="l" rtl="0">
              <a:lnSpc>
                <a:spcPct val="190000"/>
              </a:lnSpc>
              <a:spcBef>
                <a:spcPts val="476"/>
              </a:spcBef>
              <a:spcAft>
                <a:spcPts val="0"/>
              </a:spcAft>
              <a:buClr>
                <a:srgbClr val="002B5C"/>
              </a:buClr>
              <a:buSzPct val="25000"/>
              <a:buFont typeface="Arial"/>
              <a:buNone/>
            </a:pPr>
            <a:endParaRPr sz="2380" b="1" i="0" u="none" strike="noStrike" cap="none" dirty="0">
              <a:solidFill>
                <a:srgbClr val="002B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76"/>
              </a:spcBef>
              <a:buClr>
                <a:srgbClr val="002B5C"/>
              </a:buClr>
              <a:buSzPct val="99166"/>
              <a:buFont typeface="Arial"/>
              <a:buNone/>
            </a:pPr>
            <a:endParaRPr sz="2380" b="1" i="0" u="none" strike="noStrike" cap="none" dirty="0">
              <a:solidFill>
                <a:srgbClr val="002B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i="1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400" i="1">
              <a:solidFill>
                <a:srgbClr val="002B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83058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66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Forecast Overview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457200" y="1394460"/>
            <a:ext cx="8321040" cy="523494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25000"/>
              <a:buFont typeface="Arial"/>
              <a:buNone/>
            </a:pPr>
            <a:r>
              <a:rPr lang="en-US" b="1" i="0" u="none" strike="noStrike" cap="none" dirty="0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What is a Forecast?</a:t>
            </a:r>
          </a:p>
          <a:p>
            <a:pPr marL="5080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2B5C"/>
              </a:buClr>
              <a:buSzPct val="100000"/>
              <a:buNone/>
            </a:pPr>
            <a:r>
              <a:rPr lang="en-US" sz="2400" b="0" i="0" u="none" strike="noStrike" cap="none" dirty="0" smtClean="0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400" b="0" i="0" u="none" strike="noStrike" cap="none" dirty="0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projection of year-end </a:t>
            </a:r>
            <a:r>
              <a:rPr lang="en-US" sz="2400" b="0" i="0" u="none" strike="noStrike" cap="none" dirty="0" smtClean="0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result</a:t>
            </a:r>
            <a:r>
              <a:rPr lang="en-US" sz="2400" dirty="0" smtClean="0"/>
              <a:t>s, made up of: </a:t>
            </a:r>
            <a:endParaRPr lang="en-US" sz="2400" b="0" i="0" u="none" strike="noStrike" cap="none" dirty="0" smtClean="0">
              <a:solidFill>
                <a:srgbClr val="002B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1" indent="-3492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/>
              <a:buChar char="–"/>
            </a:pPr>
            <a:r>
              <a:rPr lang="en-US" sz="2000" b="0" i="0" u="sng" strike="noStrike" cap="none" dirty="0" smtClean="0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Actuals</a:t>
            </a:r>
            <a:r>
              <a:rPr lang="en-US" sz="2000" b="0" i="0" u="none" strike="noStrike" cap="none" dirty="0" smtClean="0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  (to date - through prior closed month) </a:t>
            </a:r>
          </a:p>
          <a:p>
            <a:pPr marL="857250" marR="0" lvl="1" indent="-3492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/>
              <a:buChar char="–"/>
            </a:pPr>
            <a:r>
              <a:rPr lang="en-US" sz="2000" b="0" i="0" u="sng" strike="noStrike" cap="none" dirty="0" smtClean="0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Projection</a:t>
            </a:r>
            <a:r>
              <a:rPr lang="en-US" sz="2000" b="0" i="0" u="none" strike="noStrike" cap="none" dirty="0" smtClean="0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for remaining months based on your Adjusted Budget  (as of August 28</a:t>
            </a:r>
            <a:r>
              <a:rPr lang="en-US" sz="2000" b="0" i="0" u="none" strike="noStrike" cap="none" baseline="30000" dirty="0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000" b="0" i="0" u="none" strike="noStrike" cap="none" dirty="0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5080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2B5C"/>
              </a:buClr>
              <a:buSzPct val="100000"/>
              <a:buNone/>
            </a:pPr>
            <a:endParaRPr lang="en-US" sz="2125" dirty="0" smtClean="0"/>
          </a:p>
          <a:p>
            <a:pPr marL="5080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2B5C"/>
              </a:buClr>
              <a:buSzPct val="100000"/>
              <a:buNone/>
            </a:pPr>
            <a:endParaRPr lang="en-US" sz="2125" dirty="0"/>
          </a:p>
          <a:p>
            <a:pPr marL="5080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2B5C"/>
              </a:buClr>
              <a:buSzPct val="100000"/>
              <a:buNone/>
            </a:pPr>
            <a:endParaRPr lang="en-US" sz="2125" dirty="0"/>
          </a:p>
          <a:p>
            <a:pPr marL="0" lvl="0" indent="0">
              <a:lnSpc>
                <a:spcPct val="80000"/>
              </a:lnSpc>
              <a:spcBef>
                <a:spcPts val="425"/>
              </a:spcBef>
              <a:buSzPct val="101190"/>
              <a:buNone/>
            </a:pPr>
            <a:endParaRPr lang="en-US" sz="2400" dirty="0" smtClean="0"/>
          </a:p>
          <a:p>
            <a:pPr marL="0" lvl="0" indent="0">
              <a:lnSpc>
                <a:spcPct val="80000"/>
              </a:lnSpc>
              <a:spcBef>
                <a:spcPts val="425"/>
              </a:spcBef>
              <a:buSzPct val="101190"/>
              <a:buNone/>
            </a:pPr>
            <a:endParaRPr lang="en-US" sz="2400" dirty="0" smtClean="0"/>
          </a:p>
          <a:p>
            <a:pPr lvl="0" indent="-342900">
              <a:lnSpc>
                <a:spcPct val="80000"/>
              </a:lnSpc>
              <a:spcBef>
                <a:spcPts val="425"/>
              </a:spcBef>
              <a:buSzPct val="101190"/>
              <a:buFont typeface="Noto Sans Symbols"/>
              <a:buChar char="➢"/>
            </a:pPr>
            <a:r>
              <a:rPr lang="en-US" sz="2400" dirty="0" smtClean="0"/>
              <a:t>Replaces YTD Reporting</a:t>
            </a:r>
          </a:p>
          <a:p>
            <a:pPr marL="0" lvl="0" indent="0">
              <a:lnSpc>
                <a:spcPct val="80000"/>
              </a:lnSpc>
              <a:spcBef>
                <a:spcPts val="425"/>
              </a:spcBef>
              <a:buSzPct val="101190"/>
              <a:buNone/>
            </a:pPr>
            <a:endParaRPr lang="en-US" sz="700" dirty="0" smtClean="0"/>
          </a:p>
          <a:p>
            <a:pPr lvl="0" indent="-342900">
              <a:lnSpc>
                <a:spcPct val="80000"/>
              </a:lnSpc>
              <a:spcBef>
                <a:spcPts val="425"/>
              </a:spcBef>
              <a:buSzPct val="101190"/>
              <a:buFont typeface="Noto Sans Symbols"/>
              <a:buChar char="➢"/>
            </a:pPr>
            <a:r>
              <a:rPr lang="en-US" sz="2400" dirty="0" smtClean="0"/>
              <a:t>Same </a:t>
            </a:r>
            <a:r>
              <a:rPr lang="en-US" sz="2400" dirty="0"/>
              <a:t>Templates (WFP, </a:t>
            </a:r>
            <a:r>
              <a:rPr lang="en-US" sz="2400" dirty="0" err="1"/>
              <a:t>OpEx</a:t>
            </a:r>
            <a:r>
              <a:rPr lang="en-US" sz="2400" dirty="0"/>
              <a:t>, Pooled Labor, Transfers</a:t>
            </a:r>
            <a:r>
              <a:rPr lang="en-US" sz="2400" dirty="0" smtClean="0"/>
              <a:t>)</a:t>
            </a:r>
          </a:p>
          <a:p>
            <a:pPr marL="0" lvl="0" indent="0">
              <a:lnSpc>
                <a:spcPct val="80000"/>
              </a:lnSpc>
              <a:spcBef>
                <a:spcPts val="425"/>
              </a:spcBef>
              <a:buSzPct val="101190"/>
              <a:buNone/>
            </a:pPr>
            <a:endParaRPr lang="en-US" sz="700" dirty="0"/>
          </a:p>
          <a:p>
            <a:pPr lvl="0" indent="-342900">
              <a:lnSpc>
                <a:spcPct val="80000"/>
              </a:lnSpc>
              <a:spcBef>
                <a:spcPts val="425"/>
              </a:spcBef>
              <a:buSzPct val="101190"/>
              <a:buFont typeface="Noto Sans Symbols"/>
              <a:buChar char="➢"/>
            </a:pPr>
            <a:r>
              <a:rPr lang="en-US" sz="2400" dirty="0" smtClean="0"/>
              <a:t>Same </a:t>
            </a:r>
            <a:r>
              <a:rPr lang="en-US" sz="2400" dirty="0"/>
              <a:t>Process (for Template changes)</a:t>
            </a:r>
          </a:p>
          <a:p>
            <a:pPr marL="800100" lvl="1" indent="-342900">
              <a:lnSpc>
                <a:spcPct val="80000"/>
              </a:lnSpc>
              <a:spcBef>
                <a:spcPts val="375"/>
              </a:spcBef>
              <a:buSzPct val="98684"/>
              <a:buFont typeface="Arial" panose="020B0604020202020204" pitchFamily="34" charset="0"/>
              <a:buChar char="•"/>
            </a:pPr>
            <a:r>
              <a:rPr lang="en-US" sz="2000" i="1" dirty="0"/>
              <a:t>Reminder:  short-videos available </a:t>
            </a:r>
          </a:p>
          <a:p>
            <a:pPr marL="5080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2B5C"/>
              </a:buClr>
              <a:buSzPct val="100000"/>
              <a:buNone/>
            </a:pPr>
            <a:endParaRPr lang="en-US" sz="2800" b="0" i="0" u="none" strike="noStrike" cap="none" dirty="0">
              <a:solidFill>
                <a:srgbClr val="002B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buClr>
                <a:srgbClr val="002B5C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rgbClr val="002B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i="1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400" i="1">
              <a:solidFill>
                <a:srgbClr val="002B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Shape 244"/>
          <p:cNvGrpSpPr/>
          <p:nvPr/>
        </p:nvGrpSpPr>
        <p:grpSpPr>
          <a:xfrm>
            <a:off x="544442" y="3280885"/>
            <a:ext cx="6614160" cy="494926"/>
            <a:chOff x="1171" y="0"/>
            <a:chExt cx="6049684" cy="597154"/>
          </a:xfrm>
        </p:grpSpPr>
        <p:sp>
          <p:nvSpPr>
            <p:cNvPr id="6" name="Shape 245"/>
            <p:cNvSpPr/>
            <p:nvPr/>
          </p:nvSpPr>
          <p:spPr>
            <a:xfrm>
              <a:off x="1171" y="0"/>
              <a:ext cx="2498202" cy="597154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246"/>
            <p:cNvSpPr txBox="1"/>
            <p:nvPr/>
          </p:nvSpPr>
          <p:spPr>
            <a:xfrm>
              <a:off x="18661" y="17490"/>
              <a:ext cx="2566237" cy="5621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9050" tIns="99050" rIns="99050" bIns="9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6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Adopted </a:t>
              </a:r>
              <a:r>
                <a:rPr lang="en-US" sz="24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(July 1)</a:t>
              </a:r>
              <a:endPara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247"/>
            <p:cNvSpPr/>
            <p:nvPr/>
          </p:nvSpPr>
          <p:spPr>
            <a:xfrm>
              <a:off x="2734334" y="0"/>
              <a:ext cx="498117" cy="59715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1C0D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248"/>
            <p:cNvSpPr txBox="1"/>
            <p:nvPr/>
          </p:nvSpPr>
          <p:spPr>
            <a:xfrm>
              <a:off x="2734334" y="119431"/>
              <a:ext cx="348682" cy="3582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Shape 249"/>
            <p:cNvSpPr/>
            <p:nvPr/>
          </p:nvSpPr>
          <p:spPr>
            <a:xfrm>
              <a:off x="3439217" y="0"/>
              <a:ext cx="2498202" cy="597154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250"/>
            <p:cNvSpPr txBox="1"/>
            <p:nvPr/>
          </p:nvSpPr>
          <p:spPr>
            <a:xfrm>
              <a:off x="3456707" y="17490"/>
              <a:ext cx="2594148" cy="5621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9050" tIns="99050" rIns="99050" bIns="9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6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Adjusted </a:t>
              </a:r>
              <a:r>
                <a:rPr lang="en-US" sz="24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(Aug 28)</a:t>
              </a:r>
              <a:endPara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" name="Shape 255"/>
          <p:cNvGrpSpPr/>
          <p:nvPr/>
        </p:nvGrpSpPr>
        <p:grpSpPr>
          <a:xfrm rot="5400000">
            <a:off x="5525607" y="3854721"/>
            <a:ext cx="429788" cy="531693"/>
            <a:chOff x="3916290" y="103195"/>
            <a:chExt cx="353907" cy="390762"/>
          </a:xfrm>
        </p:grpSpPr>
        <p:sp>
          <p:nvSpPr>
            <p:cNvPr id="13" name="Shape 256"/>
            <p:cNvSpPr/>
            <p:nvPr/>
          </p:nvSpPr>
          <p:spPr>
            <a:xfrm>
              <a:off x="3916290" y="103195"/>
              <a:ext cx="353907" cy="39076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1C0D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257"/>
            <p:cNvSpPr/>
            <p:nvPr/>
          </p:nvSpPr>
          <p:spPr>
            <a:xfrm>
              <a:off x="3916290" y="181347"/>
              <a:ext cx="247735" cy="2344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Shape 254"/>
          <p:cNvSpPr/>
          <p:nvPr/>
        </p:nvSpPr>
        <p:spPr>
          <a:xfrm>
            <a:off x="4322403" y="4353506"/>
            <a:ext cx="2670922" cy="48496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wrap="square" lIns="99050" tIns="99050" rIns="99050" bIns="990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Forecast</a:t>
            </a:r>
          </a:p>
        </p:txBody>
      </p:sp>
      <p:grpSp>
        <p:nvGrpSpPr>
          <p:cNvPr id="17" name="Shape 258"/>
          <p:cNvGrpSpPr/>
          <p:nvPr/>
        </p:nvGrpSpPr>
        <p:grpSpPr>
          <a:xfrm>
            <a:off x="7090022" y="4301172"/>
            <a:ext cx="1002418" cy="626017"/>
            <a:chOff x="3916290" y="103195"/>
            <a:chExt cx="353907" cy="390762"/>
          </a:xfrm>
          <a:solidFill>
            <a:srgbClr val="006600"/>
          </a:solidFill>
        </p:grpSpPr>
        <p:sp>
          <p:nvSpPr>
            <p:cNvPr id="18" name="Shape 259"/>
            <p:cNvSpPr/>
            <p:nvPr/>
          </p:nvSpPr>
          <p:spPr>
            <a:xfrm>
              <a:off x="3916290" y="103195"/>
              <a:ext cx="353907" cy="39076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260"/>
            <p:cNvSpPr/>
            <p:nvPr/>
          </p:nvSpPr>
          <p:spPr>
            <a:xfrm>
              <a:off x="3916290" y="181347"/>
              <a:ext cx="247735" cy="23445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83058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6600"/>
              </a:buClr>
              <a:buSzPct val="25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Forecast </a:t>
            </a:r>
            <a:r>
              <a:rPr lang="en-US" sz="4000" b="1" i="0" u="none" strike="noStrike" cap="none" dirty="0" smtClean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  <a:endParaRPr lang="en-US" sz="4000" b="1" i="0" u="none" strike="noStrike" cap="none" dirty="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Shape 267"/>
          <p:cNvSpPr txBox="1">
            <a:spLocks noGrp="1"/>
          </p:cNvSpPr>
          <p:nvPr>
            <p:ph type="sldNum" idx="12"/>
          </p:nvPr>
        </p:nvSpPr>
        <p:spPr>
          <a:xfrm>
            <a:off x="6531429" y="632123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i="1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400" i="1">
              <a:solidFill>
                <a:srgbClr val="002B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Shape 268"/>
          <p:cNvSpPr txBox="1"/>
          <p:nvPr/>
        </p:nvSpPr>
        <p:spPr>
          <a:xfrm>
            <a:off x="533400" y="1154068"/>
            <a:ext cx="8153400" cy="92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view of the Forecast in the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OpEx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template as of Oct 2017 (Fiscal Year 2018):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FY18_Forecast scenario</a:t>
            </a:r>
          </a:p>
        </p:txBody>
      </p:sp>
      <p:sp>
        <p:nvSpPr>
          <p:cNvPr id="269" name="Shape 269"/>
          <p:cNvSpPr/>
          <p:nvPr/>
        </p:nvSpPr>
        <p:spPr>
          <a:xfrm rot="-5400000">
            <a:off x="5759907" y="2266843"/>
            <a:ext cx="362135" cy="5665500"/>
          </a:xfrm>
          <a:prstGeom prst="leftBrace">
            <a:avLst>
              <a:gd name="adj1" fmla="val 22430"/>
              <a:gd name="adj2" fmla="val 48711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Shape 272"/>
          <p:cNvSpPr txBox="1"/>
          <p:nvPr/>
        </p:nvSpPr>
        <p:spPr>
          <a:xfrm>
            <a:off x="3968023" y="5467398"/>
            <a:ext cx="4805701" cy="813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538CD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projection is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highlighted in yellow and is seeded from the  Adjusted Budget as of August 28th. 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remaining months are where units can make changes.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579141" y="3153419"/>
            <a:ext cx="6255999" cy="52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Totals are not expanded when opening the template to allow for a cl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eaner </a:t>
            </a: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en-US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US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Click </a:t>
            </a:r>
            <a:r>
              <a:rPr lang="en-US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on the underlined text to expand </a:t>
            </a:r>
            <a:r>
              <a:rPr lang="en-US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and collapse the </a:t>
            </a:r>
            <a:r>
              <a:rPr lang="en-US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monthly detail.</a:t>
            </a:r>
          </a:p>
        </p:txBody>
      </p:sp>
      <p:pic>
        <p:nvPicPr>
          <p:cNvPr id="275" name="Shape 2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463" y="3918488"/>
            <a:ext cx="8628863" cy="100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41" y="2229507"/>
            <a:ext cx="2609064" cy="619833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rot="10800000">
            <a:off x="2371951" y="2831362"/>
            <a:ext cx="300441" cy="31525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0800000">
            <a:off x="1024883" y="2831362"/>
            <a:ext cx="300441" cy="31865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hape 269"/>
          <p:cNvSpPr/>
          <p:nvPr/>
        </p:nvSpPr>
        <p:spPr>
          <a:xfrm rot="-5400000">
            <a:off x="1907245" y="4161794"/>
            <a:ext cx="362135" cy="1890621"/>
          </a:xfrm>
          <a:prstGeom prst="leftBrace">
            <a:avLst>
              <a:gd name="adj1" fmla="val 22430"/>
              <a:gd name="adj2" fmla="val 48711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272"/>
          <p:cNvSpPr txBox="1"/>
          <p:nvPr/>
        </p:nvSpPr>
        <p:spPr>
          <a:xfrm>
            <a:off x="542602" y="5462218"/>
            <a:ext cx="2909258" cy="813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538CD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Actuals are highlighted in orange and are fed from Banner at month-end close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3379" y="4333451"/>
            <a:ext cx="653121" cy="189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83058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66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Forecast Changes</a:t>
            </a:r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304325" y="1428475"/>
            <a:ext cx="8617200" cy="64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2B5C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What kind of changes can I make in the Forecast?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i="1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400" i="1">
              <a:solidFill>
                <a:srgbClr val="002B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Shape 326"/>
          <p:cNvSpPr txBox="1"/>
          <p:nvPr/>
        </p:nvSpPr>
        <p:spPr>
          <a:xfrm>
            <a:off x="538925" y="2207775"/>
            <a:ext cx="3737400" cy="3294300"/>
          </a:xfrm>
          <a:prstGeom prst="rect">
            <a:avLst/>
          </a:prstGeom>
          <a:solidFill>
            <a:srgbClr val="D6E3BC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57150" marR="0" lvl="0" indent="-6350" algn="l" rtl="0">
              <a:spcBef>
                <a:spcPts val="0"/>
              </a:spcBef>
              <a:buClr>
                <a:srgbClr val="002B5C"/>
              </a:buClr>
              <a:buSzPct val="25000"/>
              <a:buFont typeface="Calibri"/>
              <a:buNone/>
            </a:pPr>
            <a:r>
              <a:rPr lang="en-US" sz="3000" b="1" u="sng" dirty="0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WFP</a:t>
            </a:r>
            <a:r>
              <a:rPr lang="en-US" sz="3000" b="1" dirty="0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  <a:p>
            <a:pPr marL="57150" marR="0" lvl="0" indent="-6350" algn="l" rtl="0">
              <a:spcBef>
                <a:spcPts val="0"/>
              </a:spcBef>
              <a:buClr>
                <a:srgbClr val="002B5C"/>
              </a:buClr>
              <a:buSzPct val="25000"/>
              <a:buFont typeface="Calibri"/>
              <a:buNone/>
            </a:pPr>
            <a:r>
              <a:rPr lang="en-US" sz="2800" dirty="0" err="1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Vacants</a:t>
            </a:r>
            <a:endParaRPr lang="en-US" sz="2800" dirty="0">
              <a:solidFill>
                <a:srgbClr val="002B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44500" rtl="0">
              <a:spcBef>
                <a:spcPts val="0"/>
              </a:spcBef>
              <a:buClr>
                <a:srgbClr val="002B5C"/>
              </a:buClr>
              <a:buSzPct val="100000"/>
              <a:buFont typeface="Calibri"/>
              <a:buChar char="•"/>
            </a:pPr>
            <a:r>
              <a:rPr lang="en-US" sz="2200" dirty="0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Start date </a:t>
            </a:r>
            <a:r>
              <a:rPr lang="en-US" dirty="0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(defaults to July 1, </a:t>
            </a:r>
            <a:r>
              <a:rPr lang="en-US" dirty="0" smtClean="0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2018)</a:t>
            </a:r>
            <a:endParaRPr lang="en-US" dirty="0">
              <a:solidFill>
                <a:srgbClr val="002B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44500" rtl="0">
              <a:spcBef>
                <a:spcPts val="0"/>
              </a:spcBef>
              <a:buClr>
                <a:srgbClr val="002B5C"/>
              </a:buClr>
              <a:buSzPct val="100000"/>
              <a:buFont typeface="Calibri"/>
              <a:buChar char="•"/>
            </a:pPr>
            <a:r>
              <a:rPr lang="en-US" sz="2200" dirty="0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End Date</a:t>
            </a:r>
          </a:p>
          <a:p>
            <a:pPr marL="457200" lvl="0" indent="-444500" rtl="0">
              <a:spcBef>
                <a:spcPts val="0"/>
              </a:spcBef>
              <a:buClr>
                <a:srgbClr val="002B5C"/>
              </a:buClr>
              <a:buSzPct val="100000"/>
              <a:buFont typeface="Calibri"/>
              <a:buChar char="•"/>
            </a:pPr>
            <a:r>
              <a:rPr lang="en-US" sz="2200" dirty="0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Salary $</a:t>
            </a:r>
          </a:p>
          <a:p>
            <a:pPr marL="457200" lvl="0" indent="-444500" rtl="0">
              <a:spcBef>
                <a:spcPts val="0"/>
              </a:spcBef>
              <a:buClr>
                <a:srgbClr val="002B5C"/>
              </a:buClr>
              <a:buSzPct val="100000"/>
              <a:buFont typeface="Calibri"/>
              <a:buChar char="•"/>
            </a:pPr>
            <a:r>
              <a:rPr lang="en-US" sz="2200" dirty="0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Name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000" dirty="0">
              <a:solidFill>
                <a:srgbClr val="002B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" marR="0" lvl="0" indent="-6350" algn="l" rtl="0">
              <a:spcBef>
                <a:spcPts val="0"/>
              </a:spcBef>
              <a:buClr>
                <a:srgbClr val="002B5C"/>
              </a:buClr>
              <a:buSzPct val="25000"/>
              <a:buFont typeface="Calibri"/>
              <a:buNone/>
            </a:pPr>
            <a:r>
              <a:rPr lang="en-US" sz="2800" dirty="0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Filled Jobs</a:t>
            </a:r>
          </a:p>
          <a:p>
            <a:pPr marL="457200" lvl="0" indent="-444500" rtl="0">
              <a:spcBef>
                <a:spcPts val="0"/>
              </a:spcBef>
              <a:buClr>
                <a:srgbClr val="002B5C"/>
              </a:buClr>
              <a:buSzPct val="100000"/>
              <a:buFont typeface="Calibri"/>
              <a:buChar char="•"/>
            </a:pPr>
            <a:r>
              <a:rPr lang="en-US" sz="2200" dirty="0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End date</a:t>
            </a:r>
          </a:p>
        </p:txBody>
      </p:sp>
      <p:sp>
        <p:nvSpPr>
          <p:cNvPr id="327" name="Shape 327"/>
          <p:cNvSpPr txBox="1"/>
          <p:nvPr/>
        </p:nvSpPr>
        <p:spPr>
          <a:xfrm>
            <a:off x="4671650" y="2207775"/>
            <a:ext cx="2743200" cy="2031300"/>
          </a:xfrm>
          <a:prstGeom prst="rect">
            <a:avLst/>
          </a:prstGeom>
          <a:solidFill>
            <a:srgbClr val="D6E3BC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57150" marR="0" lvl="0" indent="-6350" algn="l" rtl="0">
              <a:spcBef>
                <a:spcPts val="0"/>
              </a:spcBef>
              <a:buClr>
                <a:srgbClr val="002B5C"/>
              </a:buClr>
              <a:buSzPct val="25000"/>
              <a:buFont typeface="Calibri"/>
              <a:buNone/>
            </a:pPr>
            <a:r>
              <a:rPr lang="en-US" sz="3000" b="1" u="sng" dirty="0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Non-WFP</a:t>
            </a:r>
          </a:p>
          <a:p>
            <a:pPr marL="457200" marR="0" lvl="0" indent="-457200" algn="l" rtl="0">
              <a:spcBef>
                <a:spcPts val="0"/>
              </a:spcBef>
              <a:buClr>
                <a:srgbClr val="002B5C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Pooled Labor**</a:t>
            </a:r>
          </a:p>
          <a:p>
            <a:pPr marL="457200" marR="0" lvl="0" indent="-457200" algn="l" rtl="0">
              <a:spcBef>
                <a:spcPts val="0"/>
              </a:spcBef>
              <a:buClr>
                <a:srgbClr val="002B5C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Non-Labor</a:t>
            </a:r>
          </a:p>
          <a:p>
            <a:pPr marL="457200" marR="0" lvl="0" indent="-457200" algn="l" rtl="0">
              <a:spcBef>
                <a:spcPts val="0"/>
              </a:spcBef>
              <a:buClr>
                <a:srgbClr val="002B5C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Revenue</a:t>
            </a:r>
          </a:p>
          <a:p>
            <a:pPr marL="457200" marR="0" lvl="0" indent="-457200" algn="l" rtl="0">
              <a:spcBef>
                <a:spcPts val="0"/>
              </a:spcBef>
              <a:buClr>
                <a:srgbClr val="002B5C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Transfers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x="4441371" y="4534800"/>
            <a:ext cx="4376058" cy="646200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**Recommendation for Contingency Dollars:</a:t>
            </a:r>
            <a:endParaRPr lang="en-US" sz="18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Change ‘start’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‘end’ periods to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538925" y="5730875"/>
            <a:ext cx="8148000" cy="59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600"/>
              <a:t>*Please note that any WFP changes made in Forecast also need to be made in Banner</a:t>
            </a:r>
          </a:p>
        </p:txBody>
      </p:sp>
      <p:sp>
        <p:nvSpPr>
          <p:cNvPr id="2" name="Curved Left Arrow 1"/>
          <p:cNvSpPr/>
          <p:nvPr/>
        </p:nvSpPr>
        <p:spPr>
          <a:xfrm rot="20783034">
            <a:off x="7473481" y="2700948"/>
            <a:ext cx="868680" cy="1839646"/>
          </a:xfrm>
          <a:prstGeom prst="curvedLef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83058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66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How Will Data Move?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381000" y="1523950"/>
            <a:ext cx="8477250" cy="483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0543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2B5C"/>
                </a:solidFill>
                <a:sym typeface="Calibri"/>
              </a:rPr>
              <a:t>Forecast exists in </a:t>
            </a:r>
            <a:r>
              <a:rPr lang="en-US" sz="2400" b="1" i="0" u="sng" strike="noStrike" cap="none" dirty="0">
                <a:solidFill>
                  <a:srgbClr val="002B5C"/>
                </a:solidFill>
                <a:sym typeface="Calibri"/>
              </a:rPr>
              <a:t>Host only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002B5C"/>
              </a:buClr>
              <a:buSzPct val="129499"/>
              <a:buFont typeface="Arial"/>
              <a:buNone/>
            </a:pPr>
            <a:endParaRPr sz="1600" b="1" i="0" u="none" strike="noStrike" cap="none" dirty="0">
              <a:solidFill>
                <a:srgbClr val="002B5C"/>
              </a:solidFill>
              <a:sym typeface="Calibri"/>
            </a:endParaRPr>
          </a:p>
          <a:p>
            <a:pPr marL="342900" marR="0" lvl="0" indent="-305435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2B5C"/>
                </a:solidFill>
                <a:sym typeface="Calibri"/>
              </a:rPr>
              <a:t>WFP </a:t>
            </a:r>
            <a:r>
              <a:rPr lang="en-US" sz="2400" b="0" i="0" u="none" strike="noStrike" cap="none" dirty="0" smtClean="0">
                <a:solidFill>
                  <a:srgbClr val="002B5C"/>
                </a:solidFill>
                <a:sym typeface="Calibri"/>
              </a:rPr>
              <a:t>Data </a:t>
            </a:r>
            <a:r>
              <a:rPr lang="en-US" sz="2400" dirty="0" smtClean="0"/>
              <a:t>Will Be R</a:t>
            </a:r>
            <a:r>
              <a:rPr lang="en-US" sz="2400" b="0" i="0" u="none" strike="noStrike" cap="none" dirty="0" smtClean="0">
                <a:solidFill>
                  <a:srgbClr val="002B5C"/>
                </a:solidFill>
                <a:sym typeface="Calibri"/>
              </a:rPr>
              <a:t>efreshed from Banner HR – 2x per month</a:t>
            </a:r>
            <a:endParaRPr lang="en-US" sz="2400" dirty="0"/>
          </a:p>
          <a:p>
            <a:pPr marL="342900" marR="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002B5C"/>
              </a:buClr>
              <a:buSzPct val="143888"/>
              <a:buFont typeface="Arial"/>
              <a:buNone/>
            </a:pPr>
            <a:endParaRPr lang="en-US" sz="2000" b="0" i="0" u="none" strike="noStrike" cap="none" dirty="0" smtClean="0">
              <a:solidFill>
                <a:srgbClr val="002B5C"/>
              </a:solidFill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002B5C"/>
              </a:buClr>
              <a:buSzPct val="143888"/>
              <a:buFont typeface="Arial"/>
              <a:buNone/>
            </a:pPr>
            <a:endParaRPr lang="en-US" sz="2000" dirty="0"/>
          </a:p>
          <a:p>
            <a:pPr marL="342900" marR="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002B5C"/>
              </a:buClr>
              <a:buSzPct val="143888"/>
              <a:buFont typeface="Arial"/>
              <a:buNone/>
            </a:pPr>
            <a:endParaRPr lang="en-US" sz="2000" b="0" i="0" u="none" strike="noStrike" cap="none" dirty="0" smtClean="0">
              <a:solidFill>
                <a:srgbClr val="002B5C"/>
              </a:solidFill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002B5C"/>
              </a:buClr>
              <a:buSzPct val="143888"/>
              <a:buFont typeface="Arial"/>
              <a:buNone/>
            </a:pPr>
            <a:endParaRPr lang="en-US" sz="2000" b="0" i="0" u="none" strike="noStrike" cap="none" dirty="0" smtClean="0">
              <a:solidFill>
                <a:srgbClr val="002B5C"/>
              </a:solidFill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002B5C"/>
              </a:buClr>
              <a:buSzPct val="143888"/>
              <a:buFont typeface="Arial"/>
              <a:buNone/>
            </a:pPr>
            <a:endParaRPr lang="en-US" sz="2000" dirty="0"/>
          </a:p>
          <a:p>
            <a:pPr marL="342900" marR="0" lvl="0" indent="-305435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rgbClr val="002B5C"/>
                </a:solidFill>
                <a:sym typeface="Calibri"/>
              </a:rPr>
              <a:t>At </a:t>
            </a:r>
            <a:r>
              <a:rPr lang="en-US" sz="2400" b="0" i="0" u="none" strike="noStrike" cap="none" dirty="0">
                <a:solidFill>
                  <a:srgbClr val="002B5C"/>
                </a:solidFill>
                <a:sym typeface="Calibri"/>
              </a:rPr>
              <a:t>the end of each </a:t>
            </a:r>
            <a:r>
              <a:rPr lang="en-US" sz="2400" b="0" i="0" u="none" strike="noStrike" cap="none" dirty="0" smtClean="0">
                <a:solidFill>
                  <a:srgbClr val="002B5C"/>
                </a:solidFill>
                <a:sym typeface="Calibri"/>
              </a:rPr>
              <a:t>month, </a:t>
            </a:r>
            <a:r>
              <a:rPr lang="en-US" sz="2400" b="0" i="0" u="none" strike="noStrike" cap="none" dirty="0">
                <a:solidFill>
                  <a:srgbClr val="002B5C"/>
                </a:solidFill>
                <a:sym typeface="Calibri"/>
              </a:rPr>
              <a:t>the forecast </a:t>
            </a:r>
            <a:r>
              <a:rPr lang="en-US" sz="2400" dirty="0" smtClean="0"/>
              <a:t>is</a:t>
            </a:r>
            <a:r>
              <a:rPr lang="en-US" sz="2400" b="0" i="0" u="none" strike="noStrike" cap="none" dirty="0" smtClean="0">
                <a:solidFill>
                  <a:srgbClr val="002B5C"/>
                </a:solidFill>
                <a:sym typeface="Calibri"/>
              </a:rPr>
              <a:t> </a:t>
            </a:r>
            <a:r>
              <a:rPr lang="en-US" sz="2400" b="0" i="0" u="none" strike="noStrike" cap="none" dirty="0">
                <a:solidFill>
                  <a:srgbClr val="002B5C"/>
                </a:solidFill>
                <a:sym typeface="Calibri"/>
              </a:rPr>
              <a:t>“rolled” and the previous month’s forecast </a:t>
            </a:r>
            <a:r>
              <a:rPr lang="en-US" sz="2400" b="0" i="0" u="none" strike="noStrike" cap="none" dirty="0" smtClean="0">
                <a:solidFill>
                  <a:srgbClr val="002B5C"/>
                </a:solidFill>
                <a:sym typeface="Calibri"/>
              </a:rPr>
              <a:t>is </a:t>
            </a:r>
            <a:r>
              <a:rPr lang="en-US" sz="2400" b="0" i="0" u="none" strike="noStrike" cap="none" dirty="0">
                <a:solidFill>
                  <a:srgbClr val="002B5C"/>
                </a:solidFill>
                <a:sym typeface="Calibri"/>
              </a:rPr>
              <a:t>replaced with </a:t>
            </a:r>
            <a:r>
              <a:rPr lang="en-US" sz="2400" b="0" i="0" u="none" strike="noStrike" cap="none" dirty="0" smtClean="0">
                <a:solidFill>
                  <a:srgbClr val="002B5C"/>
                </a:solidFill>
                <a:sym typeface="Calibri"/>
              </a:rPr>
              <a:t>Actuals from Banner</a:t>
            </a:r>
            <a:endParaRPr lang="en-US" sz="2400" b="0" i="0" u="none" strike="noStrike" cap="none" dirty="0">
              <a:solidFill>
                <a:srgbClr val="002B5C"/>
              </a:solidFill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None/>
            </a:pPr>
            <a:endParaRPr sz="1600" dirty="0"/>
          </a:p>
          <a:p>
            <a:pPr marL="342900" marR="0" lvl="0" indent="-305435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002B5C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2B5C"/>
                </a:solidFill>
                <a:sym typeface="Calibri"/>
              </a:rPr>
              <a:t>Actuals for prior month will be updated daily from the </a:t>
            </a:r>
            <a:r>
              <a:rPr lang="en-US" sz="2400" b="0" i="0" u="none" strike="noStrike" cap="none" dirty="0" smtClean="0">
                <a:solidFill>
                  <a:srgbClr val="002B5C"/>
                </a:solidFill>
                <a:sym typeface="Calibri"/>
              </a:rPr>
              <a:t>1</a:t>
            </a:r>
            <a:r>
              <a:rPr lang="en-US" sz="2400" b="0" i="0" u="none" strike="noStrike" cap="none" baseline="30000" dirty="0" smtClean="0">
                <a:solidFill>
                  <a:srgbClr val="002B5C"/>
                </a:solidFill>
                <a:sym typeface="Calibri"/>
              </a:rPr>
              <a:t>st</a:t>
            </a:r>
            <a:r>
              <a:rPr lang="en-US" sz="2400" b="0" i="0" u="none" strike="noStrike" cap="none" dirty="0" smtClean="0">
                <a:solidFill>
                  <a:srgbClr val="002B5C"/>
                </a:solidFill>
                <a:sym typeface="Calibri"/>
              </a:rPr>
              <a:t> </a:t>
            </a:r>
            <a:r>
              <a:rPr lang="en-US" sz="2400" b="0" i="0" u="none" strike="noStrike" cap="none" dirty="0">
                <a:solidFill>
                  <a:srgbClr val="002B5C"/>
                </a:solidFill>
                <a:sym typeface="Calibri"/>
              </a:rPr>
              <a:t>through the month-end close, as defined by the Controller’s </a:t>
            </a:r>
            <a:r>
              <a:rPr lang="en-US" sz="2400" b="0" i="0" u="none" strike="noStrike" cap="none" dirty="0" smtClean="0">
                <a:solidFill>
                  <a:srgbClr val="002B5C"/>
                </a:solidFill>
                <a:sym typeface="Calibri"/>
              </a:rPr>
              <a:t>Office</a:t>
            </a:r>
            <a:endParaRPr lang="en-US" sz="2000" b="0" i="0" u="none" strike="noStrike" cap="none" dirty="0">
              <a:solidFill>
                <a:srgbClr val="002B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18"/>
              </a:spcBef>
              <a:buClr>
                <a:srgbClr val="002B5C"/>
              </a:buClr>
              <a:buSzPct val="143888"/>
              <a:buFont typeface="Arial"/>
              <a:buNone/>
            </a:pPr>
            <a:endParaRPr sz="1800" b="1" i="0" u="none" strike="noStrike" cap="none" dirty="0">
              <a:solidFill>
                <a:srgbClr val="002B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Shape 3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i="1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400" i="1">
              <a:solidFill>
                <a:srgbClr val="002B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1054" y="2748820"/>
            <a:ext cx="4345306" cy="1077218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B5C"/>
                </a:solidFill>
                <a:sym typeface="Calibri"/>
              </a:rPr>
              <a:t>Refresh dates </a:t>
            </a:r>
            <a:r>
              <a:rPr lang="en-US" sz="1600" dirty="0">
                <a:solidFill>
                  <a:srgbClr val="002B5C"/>
                </a:solidFill>
                <a:sym typeface="Calibri"/>
              </a:rPr>
              <a:t>will be posted on the </a:t>
            </a:r>
            <a:r>
              <a:rPr lang="en-US" sz="1600" dirty="0" smtClean="0">
                <a:solidFill>
                  <a:srgbClr val="002B5C"/>
                </a:solidFill>
                <a:sym typeface="Calibri"/>
              </a:rPr>
              <a:t>Budget </a:t>
            </a:r>
            <a:r>
              <a:rPr lang="en-US" sz="1600" dirty="0">
                <a:solidFill>
                  <a:srgbClr val="002B5C"/>
                </a:solidFill>
                <a:sym typeface="Calibri"/>
              </a:rPr>
              <a:t>Office </a:t>
            </a:r>
            <a:r>
              <a:rPr lang="en-US" sz="1600" dirty="0" smtClean="0">
                <a:solidFill>
                  <a:srgbClr val="002B5C"/>
                </a:solidFill>
                <a:sym typeface="Calibri"/>
              </a:rPr>
              <a:t>website </a:t>
            </a:r>
            <a:r>
              <a:rPr lang="en-US" sz="1600" dirty="0">
                <a:solidFill>
                  <a:srgbClr val="002B5C"/>
                </a:solidFill>
                <a:sym typeface="Calibri"/>
              </a:rPr>
              <a:t>at budget.nd.edu </a:t>
            </a:r>
            <a:endParaRPr lang="en-US" sz="1600" dirty="0" smtClean="0">
              <a:solidFill>
                <a:srgbClr val="002B5C"/>
              </a:solidFill>
              <a:sym typeface="Calibri"/>
            </a:endParaRPr>
          </a:p>
          <a:p>
            <a:r>
              <a:rPr lang="en-US" sz="1600" dirty="0" smtClean="0">
                <a:solidFill>
                  <a:srgbClr val="002B5C"/>
                </a:solidFill>
                <a:sym typeface="Calibri"/>
              </a:rPr>
              <a:t>(</a:t>
            </a:r>
            <a:r>
              <a:rPr lang="en-US" sz="1600" dirty="0">
                <a:solidFill>
                  <a:srgbClr val="002B5C"/>
                </a:solidFill>
                <a:sym typeface="Calibri"/>
              </a:rPr>
              <a:t>under the section titled </a:t>
            </a:r>
            <a:r>
              <a:rPr lang="en-US" sz="1600" dirty="0" smtClean="0">
                <a:solidFill>
                  <a:srgbClr val="002B5C"/>
                </a:solidFill>
                <a:sym typeface="Calibri"/>
              </a:rPr>
              <a:t>ARP</a:t>
            </a:r>
            <a:r>
              <a:rPr lang="en-US" sz="1600" dirty="0">
                <a:solidFill>
                  <a:srgbClr val="002B5C"/>
                </a:solidFill>
                <a:sym typeface="Calibri"/>
              </a:rPr>
              <a:t>) </a:t>
            </a:r>
            <a:r>
              <a:rPr lang="en-US" sz="1600" dirty="0" smtClean="0">
                <a:solidFill>
                  <a:srgbClr val="002B5C"/>
                </a:solidFill>
                <a:sym typeface="Calibri"/>
              </a:rPr>
              <a:t>and </a:t>
            </a:r>
            <a:r>
              <a:rPr lang="en-US" sz="1600" dirty="0">
                <a:solidFill>
                  <a:srgbClr val="002B5C"/>
                </a:solidFill>
                <a:sym typeface="Calibri"/>
              </a:rPr>
              <a:t>as an announcement on the </a:t>
            </a:r>
            <a:r>
              <a:rPr lang="en-US" sz="1600" dirty="0" smtClean="0">
                <a:solidFill>
                  <a:srgbClr val="002B5C"/>
                </a:solidFill>
                <a:sym typeface="Calibri"/>
              </a:rPr>
              <a:t>ARP </a:t>
            </a:r>
            <a:r>
              <a:rPr lang="en-US" sz="1600" dirty="0">
                <a:solidFill>
                  <a:srgbClr val="002B5C"/>
                </a:solidFill>
                <a:sym typeface="Calibri"/>
              </a:rPr>
              <a:t>icon on </a:t>
            </a:r>
            <a:r>
              <a:rPr lang="en-US" sz="1600" dirty="0" err="1">
                <a:solidFill>
                  <a:srgbClr val="002B5C"/>
                </a:solidFill>
                <a:sym typeface="Calibri"/>
              </a:rPr>
              <a:t>InsideND</a:t>
            </a:r>
            <a:r>
              <a:rPr lang="en-US" sz="1600" dirty="0">
                <a:solidFill>
                  <a:srgbClr val="002B5C"/>
                </a:solidFill>
                <a:sym typeface="Calibri"/>
              </a:rPr>
              <a:t> </a:t>
            </a:r>
          </a:p>
        </p:txBody>
      </p:sp>
      <p:pic>
        <p:nvPicPr>
          <p:cNvPr id="335" name="Shape 335" descr="Captur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0660" y="2605220"/>
            <a:ext cx="3138349" cy="1334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/>
        </p:nvSpPr>
        <p:spPr>
          <a:xfrm>
            <a:off x="5867400" y="1487864"/>
            <a:ext cx="3200400" cy="1102936"/>
          </a:xfrm>
          <a:prstGeom prst="roundRect">
            <a:avLst>
              <a:gd name="adj" fmla="val 16667"/>
            </a:avLst>
          </a:prstGeom>
          <a:solidFill>
            <a:srgbClr val="F7E79C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83058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66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Forecast Timing</a:t>
            </a:r>
          </a:p>
        </p:txBody>
      </p:sp>
      <p:grpSp>
        <p:nvGrpSpPr>
          <p:cNvPr id="282" name="Shape 282"/>
          <p:cNvGrpSpPr/>
          <p:nvPr/>
        </p:nvGrpSpPr>
        <p:grpSpPr>
          <a:xfrm>
            <a:off x="484712" y="1214022"/>
            <a:ext cx="5872410" cy="5519608"/>
            <a:chOff x="683294" y="-81378"/>
            <a:chExt cx="5872410" cy="5519608"/>
          </a:xfrm>
        </p:grpSpPr>
        <p:sp>
          <p:nvSpPr>
            <p:cNvPr id="283" name="Shape 283"/>
            <p:cNvSpPr/>
            <p:nvPr/>
          </p:nvSpPr>
          <p:spPr>
            <a:xfrm>
              <a:off x="859695" y="-81378"/>
              <a:ext cx="5519608" cy="55196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6485" y="3955"/>
                  </a:moveTo>
                  <a:lnTo>
                    <a:pt x="66485" y="3955"/>
                  </a:lnTo>
                  <a:cubicBezTo>
                    <a:pt x="95185" y="7277"/>
                    <a:pt x="116738" y="31743"/>
                    <a:pt x="116414" y="60632"/>
                  </a:cubicBezTo>
                  <a:cubicBezTo>
                    <a:pt x="116090" y="89522"/>
                    <a:pt x="93993" y="113498"/>
                    <a:pt x="65226" y="116175"/>
                  </a:cubicBezTo>
                  <a:cubicBezTo>
                    <a:pt x="36459" y="118851"/>
                    <a:pt x="10318" y="99363"/>
                    <a:pt x="4670" y="71029"/>
                  </a:cubicBezTo>
                  <a:cubicBezTo>
                    <a:pt x="-977" y="42695"/>
                    <a:pt x="15692" y="14672"/>
                    <a:pt x="43287" y="6114"/>
                  </a:cubicBezTo>
                  <a:lnTo>
                    <a:pt x="42542" y="2625"/>
                  </a:lnTo>
                  <a:lnTo>
                    <a:pt x="48919" y="8077"/>
                  </a:lnTo>
                  <a:lnTo>
                    <a:pt x="45426" y="16137"/>
                  </a:lnTo>
                  <a:lnTo>
                    <a:pt x="44682" y="12650"/>
                  </a:lnTo>
                  <a:lnTo>
                    <a:pt x="44682" y="12650"/>
                  </a:lnTo>
                  <a:cubicBezTo>
                    <a:pt x="20489" y="20477"/>
                    <a:pt x="6088" y="45282"/>
                    <a:pt x="11285" y="70172"/>
                  </a:cubicBezTo>
                  <a:cubicBezTo>
                    <a:pt x="16483" y="95062"/>
                    <a:pt x="39607" y="112031"/>
                    <a:pt x="64910" y="109522"/>
                  </a:cubicBezTo>
                  <a:cubicBezTo>
                    <a:pt x="90213" y="107013"/>
                    <a:pt x="109555" y="85833"/>
                    <a:pt x="109763" y="60407"/>
                  </a:cubicBezTo>
                  <a:cubicBezTo>
                    <a:pt x="109971" y="34981"/>
                    <a:pt x="90978" y="13487"/>
                    <a:pt x="65720" y="10564"/>
                  </a:cubicBezTo>
                  <a:close/>
                </a:path>
              </a:pathLst>
            </a:custGeom>
            <a:solidFill>
              <a:srgbClr val="CFD7E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3154218" y="92242"/>
              <a:ext cx="930563" cy="365760"/>
            </a:xfrm>
            <a:prstGeom prst="roundRect">
              <a:avLst>
                <a:gd name="adj" fmla="val 16667"/>
              </a:avLst>
            </a:prstGeom>
            <a:solidFill>
              <a:srgbClr val="00336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5" name="Shape 285"/>
            <p:cNvSpPr txBox="1"/>
            <p:nvPr/>
          </p:nvSpPr>
          <p:spPr>
            <a:xfrm>
              <a:off x="3172073" y="110097"/>
              <a:ext cx="894853" cy="3300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JULY</a:t>
              </a:r>
            </a:p>
          </p:txBody>
        </p:sp>
        <p:sp>
          <p:nvSpPr>
            <p:cNvPr id="286" name="Shape 286"/>
            <p:cNvSpPr/>
            <p:nvPr/>
          </p:nvSpPr>
          <p:spPr>
            <a:xfrm>
              <a:off x="4604779" y="521083"/>
              <a:ext cx="930563" cy="365760"/>
            </a:xfrm>
            <a:prstGeom prst="roundRect">
              <a:avLst>
                <a:gd name="adj" fmla="val 16667"/>
              </a:avLst>
            </a:prstGeom>
            <a:solidFill>
              <a:srgbClr val="00336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7" name="Shape 287"/>
            <p:cNvSpPr txBox="1"/>
            <p:nvPr/>
          </p:nvSpPr>
          <p:spPr>
            <a:xfrm>
              <a:off x="4622634" y="538938"/>
              <a:ext cx="894853" cy="3300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AUG</a:t>
              </a:r>
            </a:p>
          </p:txBody>
        </p:sp>
        <p:sp>
          <p:nvSpPr>
            <p:cNvPr id="288" name="Shape 288"/>
            <p:cNvSpPr/>
            <p:nvPr/>
          </p:nvSpPr>
          <p:spPr>
            <a:xfrm>
              <a:off x="5437702" y="1583335"/>
              <a:ext cx="930563" cy="365760"/>
            </a:xfrm>
            <a:prstGeom prst="roundRect">
              <a:avLst>
                <a:gd name="adj" fmla="val 16667"/>
              </a:avLst>
            </a:prstGeom>
            <a:solidFill>
              <a:srgbClr val="00336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9" name="Shape 289"/>
            <p:cNvSpPr txBox="1"/>
            <p:nvPr/>
          </p:nvSpPr>
          <p:spPr>
            <a:xfrm>
              <a:off x="5455557" y="1601190"/>
              <a:ext cx="894853" cy="3300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SEPT</a:t>
              </a:r>
            </a:p>
          </p:txBody>
        </p:sp>
        <p:sp>
          <p:nvSpPr>
            <p:cNvPr id="290" name="Shape 290"/>
            <p:cNvSpPr/>
            <p:nvPr/>
          </p:nvSpPr>
          <p:spPr>
            <a:xfrm>
              <a:off x="5625141" y="2565705"/>
              <a:ext cx="930563" cy="365760"/>
            </a:xfrm>
            <a:prstGeom prst="roundRect">
              <a:avLst>
                <a:gd name="adj" fmla="val 16667"/>
              </a:avLst>
            </a:prstGeom>
            <a:solidFill>
              <a:srgbClr val="00336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1" name="Shape 291"/>
            <p:cNvSpPr txBox="1"/>
            <p:nvPr/>
          </p:nvSpPr>
          <p:spPr>
            <a:xfrm>
              <a:off x="5642996" y="2583560"/>
              <a:ext cx="894853" cy="3300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OCT</a:t>
              </a:r>
            </a:p>
          </p:txBody>
        </p:sp>
        <p:sp>
          <p:nvSpPr>
            <p:cNvPr id="292" name="Shape 292"/>
            <p:cNvSpPr/>
            <p:nvPr/>
          </p:nvSpPr>
          <p:spPr>
            <a:xfrm>
              <a:off x="5311190" y="3664567"/>
              <a:ext cx="930563" cy="365760"/>
            </a:xfrm>
            <a:prstGeom prst="roundRect">
              <a:avLst>
                <a:gd name="adj" fmla="val 16667"/>
              </a:avLst>
            </a:prstGeom>
            <a:solidFill>
              <a:srgbClr val="00336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3" name="Shape 293"/>
            <p:cNvSpPr txBox="1"/>
            <p:nvPr/>
          </p:nvSpPr>
          <p:spPr>
            <a:xfrm>
              <a:off x="5329045" y="3682422"/>
              <a:ext cx="894853" cy="3300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NOV</a:t>
              </a:r>
            </a:p>
          </p:txBody>
        </p:sp>
        <p:sp>
          <p:nvSpPr>
            <p:cNvPr id="294" name="Shape 294"/>
            <p:cNvSpPr/>
            <p:nvPr/>
          </p:nvSpPr>
          <p:spPr>
            <a:xfrm>
              <a:off x="4592979" y="4531819"/>
              <a:ext cx="930563" cy="36576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5" name="Shape 295"/>
            <p:cNvSpPr txBox="1"/>
            <p:nvPr/>
          </p:nvSpPr>
          <p:spPr>
            <a:xfrm>
              <a:off x="4610834" y="4549674"/>
              <a:ext cx="894853" cy="3300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</a:t>
              </a:r>
            </a:p>
          </p:txBody>
        </p:sp>
        <p:sp>
          <p:nvSpPr>
            <p:cNvPr id="296" name="Shape 296"/>
            <p:cNvSpPr/>
            <p:nvPr/>
          </p:nvSpPr>
          <p:spPr>
            <a:xfrm>
              <a:off x="3116470" y="4892039"/>
              <a:ext cx="930563" cy="365760"/>
            </a:xfrm>
            <a:prstGeom prst="roundRect">
              <a:avLst>
                <a:gd name="adj" fmla="val 16667"/>
              </a:avLst>
            </a:prstGeom>
            <a:solidFill>
              <a:srgbClr val="00336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7" name="Shape 297"/>
            <p:cNvSpPr txBox="1"/>
            <p:nvPr/>
          </p:nvSpPr>
          <p:spPr>
            <a:xfrm>
              <a:off x="3134325" y="4909894"/>
              <a:ext cx="894853" cy="3300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JAN</a:t>
              </a:r>
            </a:p>
          </p:txBody>
        </p:sp>
        <p:sp>
          <p:nvSpPr>
            <p:cNvPr id="298" name="Shape 298"/>
            <p:cNvSpPr/>
            <p:nvPr/>
          </p:nvSpPr>
          <p:spPr>
            <a:xfrm>
              <a:off x="1731621" y="4531831"/>
              <a:ext cx="930563" cy="365760"/>
            </a:xfrm>
            <a:prstGeom prst="roundRect">
              <a:avLst>
                <a:gd name="adj" fmla="val 16667"/>
              </a:avLst>
            </a:prstGeom>
            <a:solidFill>
              <a:srgbClr val="00336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9" name="Shape 299"/>
            <p:cNvSpPr txBox="1"/>
            <p:nvPr/>
          </p:nvSpPr>
          <p:spPr>
            <a:xfrm>
              <a:off x="1749476" y="4549686"/>
              <a:ext cx="894853" cy="3300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FEB</a:t>
              </a:r>
            </a:p>
          </p:txBody>
        </p:sp>
        <p:sp>
          <p:nvSpPr>
            <p:cNvPr id="300" name="Shape 300"/>
            <p:cNvSpPr/>
            <p:nvPr/>
          </p:nvSpPr>
          <p:spPr>
            <a:xfrm>
              <a:off x="997246" y="3664567"/>
              <a:ext cx="930563" cy="36576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1" name="Shape 301"/>
            <p:cNvSpPr txBox="1"/>
            <p:nvPr/>
          </p:nvSpPr>
          <p:spPr>
            <a:xfrm>
              <a:off x="1015101" y="3682422"/>
              <a:ext cx="894853" cy="3300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MAR</a:t>
              </a:r>
            </a:p>
          </p:txBody>
        </p:sp>
        <p:sp>
          <p:nvSpPr>
            <p:cNvPr id="302" name="Shape 302"/>
            <p:cNvSpPr/>
            <p:nvPr/>
          </p:nvSpPr>
          <p:spPr>
            <a:xfrm>
              <a:off x="683294" y="2565705"/>
              <a:ext cx="930563" cy="365760"/>
            </a:xfrm>
            <a:prstGeom prst="roundRect">
              <a:avLst>
                <a:gd name="adj" fmla="val 16667"/>
              </a:avLst>
            </a:prstGeom>
            <a:solidFill>
              <a:srgbClr val="00336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3" name="Shape 303"/>
            <p:cNvSpPr txBox="1"/>
            <p:nvPr/>
          </p:nvSpPr>
          <p:spPr>
            <a:xfrm>
              <a:off x="701149" y="2583560"/>
              <a:ext cx="894853" cy="3300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APR</a:t>
              </a:r>
            </a:p>
          </p:txBody>
        </p:sp>
        <p:sp>
          <p:nvSpPr>
            <p:cNvPr id="304" name="Shape 304"/>
            <p:cNvSpPr/>
            <p:nvPr/>
          </p:nvSpPr>
          <p:spPr>
            <a:xfrm>
              <a:off x="886886" y="1521471"/>
              <a:ext cx="930563" cy="365760"/>
            </a:xfrm>
            <a:prstGeom prst="roundRect">
              <a:avLst>
                <a:gd name="adj" fmla="val 16667"/>
              </a:avLst>
            </a:prstGeom>
            <a:solidFill>
              <a:srgbClr val="00336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5" name="Shape 305"/>
            <p:cNvSpPr txBox="1"/>
            <p:nvPr/>
          </p:nvSpPr>
          <p:spPr>
            <a:xfrm>
              <a:off x="904741" y="1539326"/>
              <a:ext cx="894853" cy="3300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MAY</a:t>
              </a:r>
            </a:p>
          </p:txBody>
        </p:sp>
        <p:sp>
          <p:nvSpPr>
            <p:cNvPr id="306" name="Shape 306"/>
            <p:cNvSpPr/>
            <p:nvPr/>
          </p:nvSpPr>
          <p:spPr>
            <a:xfrm>
              <a:off x="1703657" y="521083"/>
              <a:ext cx="930563" cy="365760"/>
            </a:xfrm>
            <a:prstGeom prst="roundRect">
              <a:avLst>
                <a:gd name="adj" fmla="val 16667"/>
              </a:avLst>
            </a:prstGeom>
            <a:solidFill>
              <a:srgbClr val="00336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7" name="Shape 307"/>
            <p:cNvSpPr txBox="1"/>
            <p:nvPr/>
          </p:nvSpPr>
          <p:spPr>
            <a:xfrm>
              <a:off x="1721512" y="538938"/>
              <a:ext cx="894853" cy="3300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 b="1" i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JUNE</a:t>
              </a:r>
            </a:p>
          </p:txBody>
        </p:sp>
      </p:grpSp>
      <p:sp>
        <p:nvSpPr>
          <p:cNvPr id="308" name="Shape 308"/>
          <p:cNvSpPr/>
          <p:nvPr/>
        </p:nvSpPr>
        <p:spPr>
          <a:xfrm>
            <a:off x="1189156" y="4485280"/>
            <a:ext cx="484910" cy="39152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Shape 309"/>
          <p:cNvSpPr/>
          <p:nvPr/>
        </p:nvSpPr>
        <p:spPr>
          <a:xfrm>
            <a:off x="5953991" y="1643257"/>
            <a:ext cx="242455" cy="23783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Shape 310"/>
          <p:cNvSpPr txBox="1"/>
          <p:nvPr/>
        </p:nvSpPr>
        <p:spPr>
          <a:xfrm>
            <a:off x="6196446" y="1619483"/>
            <a:ext cx="2947554" cy="116955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Quarterly Forecasting </a:t>
            </a:r>
            <a:r>
              <a:rPr lang="en-US" sz="14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REQUIRED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Quarterly Forecasting </a:t>
            </a:r>
            <a:r>
              <a:rPr lang="en-US" sz="14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OPTIONAL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Shape 311"/>
          <p:cNvSpPr/>
          <p:nvPr/>
        </p:nvSpPr>
        <p:spPr>
          <a:xfrm>
            <a:off x="5985163" y="2055536"/>
            <a:ext cx="242455" cy="23783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3810000" y="5867400"/>
            <a:ext cx="484910" cy="39152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Shape 313"/>
          <p:cNvSpPr/>
          <p:nvPr/>
        </p:nvSpPr>
        <p:spPr>
          <a:xfrm>
            <a:off x="5181600" y="3429000"/>
            <a:ext cx="484910" cy="39152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Shape 314"/>
          <p:cNvSpPr txBox="1"/>
          <p:nvPr/>
        </p:nvSpPr>
        <p:spPr>
          <a:xfrm>
            <a:off x="3439968" y="5498068"/>
            <a:ext cx="126434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Quarter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1674066" y="4343400"/>
            <a:ext cx="129773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800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Quarter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4052455" y="3212068"/>
            <a:ext cx="1295401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Quarter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533400" y="6514478"/>
            <a:ext cx="2362200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Shape 3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050" y="1489789"/>
            <a:ext cx="6926381" cy="4654726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83058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6600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Forecast Reports</a:t>
            </a:r>
          </a:p>
        </p:txBody>
      </p:sp>
      <p:sp>
        <p:nvSpPr>
          <p:cNvPr id="346" name="Shape 3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i="1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400" i="1">
              <a:solidFill>
                <a:srgbClr val="002B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Shape 347"/>
          <p:cNvSpPr/>
          <p:nvPr/>
        </p:nvSpPr>
        <p:spPr>
          <a:xfrm>
            <a:off x="844050" y="2494600"/>
            <a:ext cx="450900" cy="412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Shape 348"/>
          <p:cNvSpPr txBox="1"/>
          <p:nvPr/>
        </p:nvSpPr>
        <p:spPr>
          <a:xfrm>
            <a:off x="2057400" y="6352143"/>
            <a:ext cx="495300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Reports required to be submitted at Q2 and Q3</a:t>
            </a:r>
          </a:p>
        </p:txBody>
      </p:sp>
      <p:sp>
        <p:nvSpPr>
          <p:cNvPr id="349" name="Shape 349"/>
          <p:cNvSpPr/>
          <p:nvPr/>
        </p:nvSpPr>
        <p:spPr>
          <a:xfrm>
            <a:off x="1516134" y="3208080"/>
            <a:ext cx="944100" cy="228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Shape 350"/>
          <p:cNvSpPr/>
          <p:nvPr/>
        </p:nvSpPr>
        <p:spPr>
          <a:xfrm>
            <a:off x="4554625" y="2181700"/>
            <a:ext cx="1998600" cy="1981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Shape 351"/>
          <p:cNvSpPr/>
          <p:nvPr/>
        </p:nvSpPr>
        <p:spPr>
          <a:xfrm>
            <a:off x="6003275" y="2225150"/>
            <a:ext cx="152400" cy="152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Shape 352"/>
          <p:cNvSpPr/>
          <p:nvPr/>
        </p:nvSpPr>
        <p:spPr>
          <a:xfrm>
            <a:off x="5773865" y="2446374"/>
            <a:ext cx="152400" cy="152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Shape 353"/>
          <p:cNvSpPr/>
          <p:nvPr/>
        </p:nvSpPr>
        <p:spPr>
          <a:xfrm>
            <a:off x="1960493" y="6400799"/>
            <a:ext cx="297515" cy="23192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83058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6600"/>
              </a:buClr>
              <a:buSzPct val="25000"/>
              <a:buFont typeface="Arial"/>
              <a:buNone/>
            </a:pPr>
            <a:r>
              <a:rPr lang="en-US" sz="4000" b="1" i="0" u="none" strike="noStrike" cap="none" dirty="0" smtClean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Training Support</a:t>
            </a:r>
            <a:endParaRPr lang="en-US" sz="4000" b="1" i="0" u="none" strike="noStrike" cap="none" dirty="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479686" y="1295400"/>
            <a:ext cx="7679220" cy="532000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90000"/>
              </a:lnSpc>
              <a:spcBef>
                <a:spcPts val="476"/>
              </a:spcBef>
              <a:spcAft>
                <a:spcPts val="0"/>
              </a:spcAft>
              <a:buClr>
                <a:srgbClr val="002B5C"/>
              </a:buClr>
              <a:buFont typeface="+mj-lt"/>
              <a:buAutoNum type="arabicPeriod"/>
            </a:pPr>
            <a:r>
              <a:rPr lang="en-US" sz="2380" b="1" i="0" u="none" strike="noStrike" cap="none" dirty="0" smtClean="0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Roadmap </a:t>
            </a:r>
            <a:r>
              <a:rPr lang="en-US" sz="2380" i="0" u="none" strike="noStrike" cap="none" dirty="0" smtClean="0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(handout)</a:t>
            </a:r>
          </a:p>
          <a:p>
            <a:pPr marL="457200" marR="0" lvl="0" indent="-457200" algn="l" rtl="0">
              <a:lnSpc>
                <a:spcPct val="190000"/>
              </a:lnSpc>
              <a:spcBef>
                <a:spcPts val="476"/>
              </a:spcBef>
              <a:spcAft>
                <a:spcPts val="0"/>
              </a:spcAft>
              <a:buClr>
                <a:srgbClr val="002B5C"/>
              </a:buClr>
              <a:buFont typeface="+mj-lt"/>
              <a:buAutoNum type="arabicPeriod"/>
            </a:pPr>
            <a:r>
              <a:rPr lang="en-US" sz="2380" b="1" dirty="0" smtClean="0"/>
              <a:t>Report Guide </a:t>
            </a:r>
            <a:r>
              <a:rPr lang="en-US" sz="2380" dirty="0" smtClean="0"/>
              <a:t>(handout)</a:t>
            </a:r>
          </a:p>
          <a:p>
            <a:pPr marL="457200" marR="0" lvl="0" indent="-457200" algn="l" rtl="0">
              <a:lnSpc>
                <a:spcPct val="190000"/>
              </a:lnSpc>
              <a:spcBef>
                <a:spcPts val="476"/>
              </a:spcBef>
              <a:spcAft>
                <a:spcPts val="0"/>
              </a:spcAft>
              <a:buClr>
                <a:srgbClr val="002B5C"/>
              </a:buClr>
              <a:buFont typeface="+mj-lt"/>
              <a:buAutoNum type="arabicPeriod"/>
            </a:pPr>
            <a:r>
              <a:rPr lang="en-US" sz="2380" b="1" i="0" u="none" strike="noStrike" cap="none" dirty="0" smtClean="0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Short Videos </a:t>
            </a:r>
            <a:r>
              <a:rPr lang="en-US" sz="2380" i="0" u="none" strike="noStrike" cap="none" dirty="0" smtClean="0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(EPM Academy*)</a:t>
            </a:r>
          </a:p>
          <a:p>
            <a:pPr marL="857250" lvl="1" indent="-457200">
              <a:lnSpc>
                <a:spcPct val="190000"/>
              </a:lnSpc>
              <a:spcBef>
                <a:spcPts val="476"/>
              </a:spcBef>
            </a:pPr>
            <a:r>
              <a:rPr lang="en-US" sz="1980" dirty="0" smtClean="0"/>
              <a:t>ARP Short Video Series (How-To)</a:t>
            </a:r>
          </a:p>
          <a:p>
            <a:pPr marL="857250" lvl="1" indent="-457200">
              <a:lnSpc>
                <a:spcPct val="190000"/>
              </a:lnSpc>
              <a:spcBef>
                <a:spcPts val="476"/>
              </a:spcBef>
            </a:pPr>
            <a:r>
              <a:rPr lang="en-US" sz="1980" i="0" u="none" strike="noStrike" cap="none" dirty="0" smtClean="0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Coming in Nov:  Tips &amp; Tricks</a:t>
            </a:r>
          </a:p>
          <a:p>
            <a:pPr marL="457200" marR="0" lvl="0" indent="-457200" algn="l" rtl="0">
              <a:lnSpc>
                <a:spcPct val="190000"/>
              </a:lnSpc>
              <a:spcBef>
                <a:spcPts val="476"/>
              </a:spcBef>
              <a:spcAft>
                <a:spcPts val="0"/>
              </a:spcAft>
              <a:buClr>
                <a:srgbClr val="002B5C"/>
              </a:buClr>
              <a:buFont typeface="+mj-lt"/>
              <a:buAutoNum type="arabicPeriod"/>
            </a:pPr>
            <a:r>
              <a:rPr lang="en-US" sz="2380" b="1" dirty="0" smtClean="0"/>
              <a:t>Coming Next:</a:t>
            </a:r>
            <a:r>
              <a:rPr lang="en-US" sz="2380" dirty="0" smtClean="0"/>
              <a:t> </a:t>
            </a:r>
            <a:r>
              <a:rPr lang="en-US" sz="1980" i="0" u="none" strike="noStrike" cap="none" dirty="0" smtClean="0">
                <a:solidFill>
                  <a:srgbClr val="002B5C"/>
                </a:solidFill>
                <a:sym typeface="Calibri"/>
              </a:rPr>
              <a:t>Individual and Small Group training sessions</a:t>
            </a:r>
          </a:p>
          <a:p>
            <a:pPr marL="0" marR="0" lvl="0" indent="0" algn="l" rtl="0">
              <a:lnSpc>
                <a:spcPct val="190000"/>
              </a:lnSpc>
              <a:spcBef>
                <a:spcPts val="476"/>
              </a:spcBef>
              <a:spcAft>
                <a:spcPts val="0"/>
              </a:spcAft>
              <a:buClr>
                <a:srgbClr val="002B5C"/>
              </a:buClr>
              <a:buNone/>
            </a:pPr>
            <a:r>
              <a:rPr lang="en-US" sz="1600" i="1" dirty="0" smtClean="0"/>
              <a:t>*Please </a:t>
            </a:r>
            <a:r>
              <a:rPr lang="en-US" sz="1600" i="1" dirty="0"/>
              <a:t>contact the Budget Office if </a:t>
            </a:r>
            <a:r>
              <a:rPr lang="en-US" sz="1600" i="1" dirty="0" smtClean="0"/>
              <a:t>you </a:t>
            </a:r>
            <a:r>
              <a:rPr lang="en-US" sz="1600" i="1" dirty="0"/>
              <a:t>need a new login or </a:t>
            </a:r>
            <a:r>
              <a:rPr lang="en-US" sz="1600" i="1" dirty="0" smtClean="0"/>
              <a:t>password</a:t>
            </a:r>
            <a:endParaRPr sz="2380" b="1" i="0" u="none" strike="noStrike" cap="none" dirty="0">
              <a:solidFill>
                <a:srgbClr val="002B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76"/>
              </a:spcBef>
              <a:buClr>
                <a:srgbClr val="002B5C"/>
              </a:buClr>
              <a:buSzPct val="99166"/>
              <a:buFont typeface="Arial"/>
              <a:buNone/>
            </a:pPr>
            <a:endParaRPr sz="2380" b="1" i="0" u="none" strike="noStrike" cap="none" dirty="0">
              <a:solidFill>
                <a:srgbClr val="002B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i="1">
                <a:solidFill>
                  <a:srgbClr val="002B5C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400" i="1">
              <a:solidFill>
                <a:srgbClr val="002B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Shape 359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6081" y="1828799"/>
            <a:ext cx="2870719" cy="30884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Left Brace 2"/>
          <p:cNvSpPr/>
          <p:nvPr/>
        </p:nvSpPr>
        <p:spPr>
          <a:xfrm>
            <a:off x="5141167" y="1828799"/>
            <a:ext cx="597160" cy="2901821"/>
          </a:xfrm>
          <a:prstGeom prst="leftBrace">
            <a:avLst/>
          </a:prstGeom>
          <a:noFill/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9150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plate_4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_4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plate_4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560</Words>
  <Application>Microsoft Office PowerPoint</Application>
  <PresentationFormat>On-screen Show (4:3)</PresentationFormat>
  <Paragraphs>130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Garamond</vt:lpstr>
      <vt:lpstr>Calibri</vt:lpstr>
      <vt:lpstr>Georgia</vt:lpstr>
      <vt:lpstr>Noto Sans Symbols</vt:lpstr>
      <vt:lpstr>Arial</vt:lpstr>
      <vt:lpstr>1_Template_4</vt:lpstr>
      <vt:lpstr>Template_4</vt:lpstr>
      <vt:lpstr>2_Template_4</vt:lpstr>
      <vt:lpstr>ARP Forecast  Lunch and Learn</vt:lpstr>
      <vt:lpstr>Agenda</vt:lpstr>
      <vt:lpstr>Forecast Overview</vt:lpstr>
      <vt:lpstr>Forecast Overview</vt:lpstr>
      <vt:lpstr>Forecast Changes</vt:lpstr>
      <vt:lpstr>How Will Data Move?</vt:lpstr>
      <vt:lpstr>Forecast Timing</vt:lpstr>
      <vt:lpstr>Forecast Reports</vt:lpstr>
      <vt:lpstr>Training Support</vt:lpstr>
      <vt:lpstr>Tips &amp; Tricks: Expert User Demo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ARP Forecast Training</dc:title>
  <dc:creator>Missy Little</dc:creator>
  <cp:lastModifiedBy>Jenae LaCosse</cp:lastModifiedBy>
  <cp:revision>19</cp:revision>
  <cp:lastPrinted>2017-10-25T13:32:54Z</cp:lastPrinted>
  <dcterms:modified xsi:type="dcterms:W3CDTF">2017-11-27T14:44:29Z</dcterms:modified>
</cp:coreProperties>
</file>